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5" r:id="rId2"/>
  </p:sldMasterIdLst>
  <p:notesMasterIdLst>
    <p:notesMasterId r:id="rId97"/>
  </p:notesMasterIdLst>
  <p:handoutMasterIdLst>
    <p:handoutMasterId r:id="rId98"/>
  </p:handoutMasterIdLst>
  <p:sldIdLst>
    <p:sldId id="296" r:id="rId3"/>
    <p:sldId id="470" r:id="rId4"/>
    <p:sldId id="573" r:id="rId5"/>
    <p:sldId id="568" r:id="rId6"/>
    <p:sldId id="545" r:id="rId7"/>
    <p:sldId id="649" r:id="rId8"/>
    <p:sldId id="604" r:id="rId9"/>
    <p:sldId id="569" r:id="rId10"/>
    <p:sldId id="519" r:id="rId11"/>
    <p:sldId id="520" r:id="rId12"/>
    <p:sldId id="521" r:id="rId13"/>
    <p:sldId id="570" r:id="rId14"/>
    <p:sldId id="564" r:id="rId15"/>
    <p:sldId id="529" r:id="rId16"/>
    <p:sldId id="532" r:id="rId17"/>
    <p:sldId id="522" r:id="rId18"/>
    <p:sldId id="533" r:id="rId19"/>
    <p:sldId id="534" r:id="rId20"/>
    <p:sldId id="535" r:id="rId21"/>
    <p:sldId id="575" r:id="rId22"/>
    <p:sldId id="576" r:id="rId23"/>
    <p:sldId id="577" r:id="rId24"/>
    <p:sldId id="578" r:id="rId25"/>
    <p:sldId id="579" r:id="rId26"/>
    <p:sldId id="580" r:id="rId27"/>
    <p:sldId id="581" r:id="rId28"/>
    <p:sldId id="582" r:id="rId29"/>
    <p:sldId id="583" r:id="rId30"/>
    <p:sldId id="584" r:id="rId31"/>
    <p:sldId id="585" r:id="rId32"/>
    <p:sldId id="565" r:id="rId33"/>
    <p:sldId id="547" r:id="rId34"/>
    <p:sldId id="548" r:id="rId35"/>
    <p:sldId id="549" r:id="rId36"/>
    <p:sldId id="550" r:id="rId37"/>
    <p:sldId id="551" r:id="rId38"/>
    <p:sldId id="552" r:id="rId39"/>
    <p:sldId id="553" r:id="rId40"/>
    <p:sldId id="554" r:id="rId41"/>
    <p:sldId id="607" r:id="rId42"/>
    <p:sldId id="648" r:id="rId43"/>
    <p:sldId id="619" r:id="rId44"/>
    <p:sldId id="618" r:id="rId45"/>
    <p:sldId id="620" r:id="rId46"/>
    <p:sldId id="621" r:id="rId47"/>
    <p:sldId id="622" r:id="rId48"/>
    <p:sldId id="623" r:id="rId49"/>
    <p:sldId id="625" r:id="rId50"/>
    <p:sldId id="624" r:id="rId51"/>
    <p:sldId id="626" r:id="rId52"/>
    <p:sldId id="640" r:id="rId53"/>
    <p:sldId id="641" r:id="rId54"/>
    <p:sldId id="642" r:id="rId55"/>
    <p:sldId id="645" r:id="rId56"/>
    <p:sldId id="644" r:id="rId57"/>
    <p:sldId id="628" r:id="rId58"/>
    <p:sldId id="630" r:id="rId59"/>
    <p:sldId id="646" r:id="rId60"/>
    <p:sldId id="643" r:id="rId61"/>
    <p:sldId id="632" r:id="rId62"/>
    <p:sldId id="647" r:id="rId63"/>
    <p:sldId id="633" r:id="rId64"/>
    <p:sldId id="634" r:id="rId65"/>
    <p:sldId id="635" r:id="rId66"/>
    <p:sldId id="636" r:id="rId67"/>
    <p:sldId id="637" r:id="rId68"/>
    <p:sldId id="638" r:id="rId69"/>
    <p:sldId id="639" r:id="rId70"/>
    <p:sldId id="586" r:id="rId71"/>
    <p:sldId id="587" r:id="rId72"/>
    <p:sldId id="588" r:id="rId73"/>
    <p:sldId id="589" r:id="rId74"/>
    <p:sldId id="590" r:id="rId75"/>
    <p:sldId id="591" r:id="rId76"/>
    <p:sldId id="592" r:id="rId77"/>
    <p:sldId id="593" r:id="rId78"/>
    <p:sldId id="594" r:id="rId79"/>
    <p:sldId id="595" r:id="rId80"/>
    <p:sldId id="596" r:id="rId81"/>
    <p:sldId id="597" r:id="rId82"/>
    <p:sldId id="598" r:id="rId83"/>
    <p:sldId id="599" r:id="rId84"/>
    <p:sldId id="600" r:id="rId85"/>
    <p:sldId id="601" r:id="rId86"/>
    <p:sldId id="602" r:id="rId87"/>
    <p:sldId id="603" r:id="rId88"/>
    <p:sldId id="608" r:id="rId89"/>
    <p:sldId id="609" r:id="rId90"/>
    <p:sldId id="610" r:id="rId91"/>
    <p:sldId id="614" r:id="rId92"/>
    <p:sldId id="616" r:id="rId93"/>
    <p:sldId id="615" r:id="rId94"/>
    <p:sldId id="612" r:id="rId95"/>
    <p:sldId id="611" r:id="rId96"/>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toya Hill" initials="" lastIdx="2" clrIdx="0"/>
  <p:cmAuthor id="1" name="Hill, LaToya C" initials="HLC" lastIdx="1" clrIdx="1"/>
  <p:cmAuthor id="2" name="Millstone, Linda H" initials="MLH"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5700"/>
    <a:srgbClr val="FFFFFF"/>
    <a:srgbClr val="8CC4E0"/>
    <a:srgbClr val="1F4E79"/>
    <a:srgbClr val="B87878"/>
    <a:srgbClr val="FF3300"/>
    <a:srgbClr val="D6D2C4"/>
    <a:srgbClr val="333F48"/>
    <a:srgbClr val="005F8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6" autoAdjust="0"/>
    <p:restoredTop sz="75566" autoAdjust="0"/>
  </p:normalViewPr>
  <p:slideViewPr>
    <p:cSldViewPr snapToGrid="0" snapToObjects="1">
      <p:cViewPr varScale="1">
        <p:scale>
          <a:sx n="97" d="100"/>
          <a:sy n="97" d="100"/>
        </p:scale>
        <p:origin x="920" y="19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4194"/>
    </p:cViewPr>
  </p:sorterViewPr>
  <p:notesViewPr>
    <p:cSldViewPr snapToGrid="0" snapToObjects="1">
      <p:cViewPr varScale="1">
        <p:scale>
          <a:sx n="52" d="100"/>
          <a:sy n="52" d="100"/>
        </p:scale>
        <p:origin x="1794"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notesMaster" Target="notesMasters/notesMaster1.xml"/><Relationship Id="rId98" Type="http://schemas.openxmlformats.org/officeDocument/2006/relationships/handoutMaster" Target="handoutMasters/handoutMaster1.xml"/><Relationship Id="rId99" Type="http://schemas.openxmlformats.org/officeDocument/2006/relationships/commentAuthors" Target="commentAuthor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presProps" Target="presProps.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diagrams/_rels/data2.xml.rels><?xml version="1.0" encoding="UTF-8" standalone="yes"?>
<Relationships xmlns="http://schemas.openxmlformats.org/package/2006/relationships"><Relationship Id="rId1" Type="http://schemas.openxmlformats.org/officeDocument/2006/relationships/hyperlink" Target="https://www.psychologytoday.com/blog/threat-management/201003/the-pentagon-shooting-they-don-t-just-snap" TargetMode="External"/><Relationship Id="rId2" Type="http://schemas.openxmlformats.org/officeDocument/2006/relationships/image" Target="../media/image60.png"/></Relationships>
</file>

<file path=ppt/diagrams/_rels/drawing2.xml.rels><?xml version="1.0" encoding="UTF-8" standalone="yes"?>
<Relationships xmlns="http://schemas.openxmlformats.org/package/2006/relationships"><Relationship Id="rId1" Type="http://schemas.openxmlformats.org/officeDocument/2006/relationships/hyperlink" Target="https://www.psychologytoday.com/blog/threat-management/201003/the-pentagon-shooting-they-don-t-just-snap" TargetMode="External"/><Relationship Id="rId2"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FF29DA-9B70-46B4-8AA7-880E3B3E8178}" type="doc">
      <dgm:prSet loTypeId="urn:microsoft.com/office/officeart/2005/8/layout/matrix1" loCatId="matrix" qsTypeId="urn:microsoft.com/office/officeart/2005/8/quickstyle/simple1" qsCatId="simple" csTypeId="urn:microsoft.com/office/officeart/2005/8/colors/accent2_1" csCatId="accent2" phldr="1"/>
      <dgm:spPr/>
      <dgm:t>
        <a:bodyPr/>
        <a:lstStyle/>
        <a:p>
          <a:pPr latinLnBrk="1"/>
          <a:endParaRPr lang="ko-KR" altLang="en-US"/>
        </a:p>
      </dgm:t>
    </dgm:pt>
    <dgm:pt modelId="{619A8C65-1CBC-4632-8CC4-A8DC741D55D4}">
      <dgm:prSet phldrT="[텍스트]" custT="1"/>
      <dgm:spPr/>
      <dgm:t>
        <a:bodyPr/>
        <a:lstStyle/>
        <a:p>
          <a:pPr latinLnBrk="1"/>
          <a:r>
            <a:rPr lang="en-US" altLang="ko-KR" sz="2800" b="1" u="sng" dirty="0">
              <a:solidFill>
                <a:srgbClr val="BF5700"/>
              </a:solidFill>
              <a:latin typeface="Times New Roman" panose="02020603050405020304" pitchFamily="18" charset="0"/>
              <a:cs typeface="Times New Roman" panose="02020603050405020304" pitchFamily="18" charset="0"/>
            </a:rPr>
            <a:t>Confidential </a:t>
          </a:r>
          <a:r>
            <a:rPr lang="en-US" altLang="ko-KR" sz="2800" b="1" dirty="0">
              <a:solidFill>
                <a:srgbClr val="BF5700"/>
              </a:solidFill>
              <a:latin typeface="Times New Roman" panose="02020603050405020304" pitchFamily="18" charset="0"/>
              <a:cs typeface="Times New Roman" panose="02020603050405020304" pitchFamily="18" charset="0"/>
            </a:rPr>
            <a:t>Reporting Options</a:t>
          </a:r>
          <a:endParaRPr lang="ko-KR" altLang="en-US" sz="2800" b="1" dirty="0">
            <a:solidFill>
              <a:srgbClr val="BF5700"/>
            </a:solidFill>
            <a:latin typeface="Times New Roman" panose="02020603050405020304" pitchFamily="18" charset="0"/>
            <a:cs typeface="Times New Roman" panose="02020603050405020304" pitchFamily="18" charset="0"/>
          </a:endParaRPr>
        </a:p>
      </dgm:t>
    </dgm:pt>
    <dgm:pt modelId="{884B90CE-4995-4AC9-A3CD-C16B700E1439}" type="parTrans" cxnId="{AC64480F-476B-4CA2-BFA8-A11877133BB3}">
      <dgm:prSet/>
      <dgm:spPr/>
      <dgm:t>
        <a:bodyPr/>
        <a:lstStyle/>
        <a:p>
          <a:pPr latinLnBrk="1"/>
          <a:endParaRPr lang="ko-KR" altLang="en-US"/>
        </a:p>
      </dgm:t>
    </dgm:pt>
    <dgm:pt modelId="{0CACF3D9-4A88-46AF-9C63-15F7B1E9C577}" type="sibTrans" cxnId="{AC64480F-476B-4CA2-BFA8-A11877133BB3}">
      <dgm:prSet/>
      <dgm:spPr/>
      <dgm:t>
        <a:bodyPr/>
        <a:lstStyle/>
        <a:p>
          <a:pPr latinLnBrk="1"/>
          <a:endParaRPr lang="ko-KR" altLang="en-US"/>
        </a:p>
      </dgm:t>
    </dgm:pt>
    <dgm:pt modelId="{E3428B8C-B22E-4822-B0F1-1C22298B0F73}">
      <dgm:prSet phldrT="[텍스트]"/>
      <dgm:spPr/>
      <dgm:t>
        <a:bodyPr/>
        <a:lstStyle/>
        <a:p>
          <a:pPr algn="ctr" latinLnBrk="1"/>
          <a:r>
            <a:rPr lang="en-US" dirty="0">
              <a:latin typeface="Times New Roman"/>
              <a:cs typeface="Times New Roman"/>
            </a:rPr>
            <a:t>Counseling Mental</a:t>
          </a:r>
          <a:br>
            <a:rPr lang="en-US" dirty="0">
              <a:latin typeface="Times New Roman"/>
              <a:cs typeface="Times New Roman"/>
            </a:rPr>
          </a:br>
          <a:r>
            <a:rPr lang="en-US" dirty="0">
              <a:latin typeface="Times New Roman"/>
              <a:cs typeface="Times New Roman"/>
            </a:rPr>
            <a:t>Health Center (CMHC) </a:t>
          </a:r>
        </a:p>
        <a:p>
          <a:pPr algn="ctr" latinLnBrk="1"/>
          <a:r>
            <a:rPr lang="en-US" dirty="0">
              <a:latin typeface="Times New Roman"/>
              <a:cs typeface="Times New Roman"/>
            </a:rPr>
            <a:t>512-471-3515</a:t>
          </a:r>
          <a:endParaRPr lang="ko-KR" altLang="en-US" dirty="0"/>
        </a:p>
      </dgm:t>
    </dgm:pt>
    <dgm:pt modelId="{BE6E67F5-513D-4FAE-9E35-B877A76C3185}" type="parTrans" cxnId="{520A716E-5AA1-439A-9748-17CE646DF9D6}">
      <dgm:prSet/>
      <dgm:spPr/>
      <dgm:t>
        <a:bodyPr/>
        <a:lstStyle/>
        <a:p>
          <a:pPr latinLnBrk="1"/>
          <a:endParaRPr lang="ko-KR" altLang="en-US"/>
        </a:p>
      </dgm:t>
    </dgm:pt>
    <dgm:pt modelId="{95C3FA60-60DA-4590-B0B5-301FA2A3AA29}" type="sibTrans" cxnId="{520A716E-5AA1-439A-9748-17CE646DF9D6}">
      <dgm:prSet/>
      <dgm:spPr/>
      <dgm:t>
        <a:bodyPr/>
        <a:lstStyle/>
        <a:p>
          <a:pPr latinLnBrk="1"/>
          <a:endParaRPr lang="ko-KR" altLang="en-US"/>
        </a:p>
      </dgm:t>
    </dgm:pt>
    <dgm:pt modelId="{4ADCF714-7FAD-4845-B527-3A235EDA6B42}">
      <dgm:prSet phldrT="[텍스트]"/>
      <dgm:spPr/>
      <dgm:t>
        <a:bodyPr/>
        <a:lstStyle/>
        <a:p>
          <a:pPr latinLnBrk="1"/>
          <a:r>
            <a:rPr lang="en-US" dirty="0">
              <a:latin typeface="Times New Roman"/>
              <a:cs typeface="Times New Roman"/>
            </a:rPr>
            <a:t>CMHC Crisis Line (24/7)  </a:t>
          </a:r>
        </a:p>
        <a:p>
          <a:pPr latinLnBrk="1"/>
          <a:r>
            <a:rPr lang="en-US" dirty="0">
              <a:latin typeface="Times New Roman"/>
              <a:cs typeface="Times New Roman"/>
            </a:rPr>
            <a:t>512-471-2255</a:t>
          </a:r>
          <a:endParaRPr lang="ko-KR" altLang="en-US" dirty="0"/>
        </a:p>
      </dgm:t>
    </dgm:pt>
    <dgm:pt modelId="{D31655BE-4AC0-4C0E-AA13-30E26CB8C574}" type="parTrans" cxnId="{27D515CB-B57B-44A8-9B39-7697FB7CE3F1}">
      <dgm:prSet/>
      <dgm:spPr/>
      <dgm:t>
        <a:bodyPr/>
        <a:lstStyle/>
        <a:p>
          <a:pPr latinLnBrk="1"/>
          <a:endParaRPr lang="ko-KR" altLang="en-US"/>
        </a:p>
      </dgm:t>
    </dgm:pt>
    <dgm:pt modelId="{F3991268-E870-4736-A3D4-ADEA52AE2E59}" type="sibTrans" cxnId="{27D515CB-B57B-44A8-9B39-7697FB7CE3F1}">
      <dgm:prSet/>
      <dgm:spPr/>
      <dgm:t>
        <a:bodyPr/>
        <a:lstStyle/>
        <a:p>
          <a:pPr latinLnBrk="1"/>
          <a:endParaRPr lang="ko-KR" altLang="en-US"/>
        </a:p>
      </dgm:t>
    </dgm:pt>
    <dgm:pt modelId="{502D1169-3FA5-4515-98C5-0B7F9CBE7409}">
      <dgm:prSet phldrT="[텍스트]"/>
      <dgm:spPr/>
      <dgm:t>
        <a:bodyPr anchor="t"/>
        <a:lstStyle/>
        <a:p>
          <a:pPr latinLnBrk="1"/>
          <a:r>
            <a:rPr lang="en-US" dirty="0">
              <a:latin typeface="Times New Roman"/>
              <a:cs typeface="Times New Roman"/>
            </a:rPr>
            <a:t>University Health</a:t>
          </a:r>
          <a:br>
            <a:rPr lang="en-US" dirty="0">
              <a:latin typeface="Times New Roman"/>
              <a:cs typeface="Times New Roman"/>
            </a:rPr>
          </a:br>
          <a:r>
            <a:rPr lang="en-US" dirty="0">
              <a:latin typeface="Times New Roman"/>
              <a:cs typeface="Times New Roman"/>
            </a:rPr>
            <a:t>Services (UHS)</a:t>
          </a:r>
        </a:p>
        <a:p>
          <a:pPr latinLnBrk="1"/>
          <a:r>
            <a:rPr lang="en-US" dirty="0">
              <a:latin typeface="Times New Roman"/>
              <a:cs typeface="Times New Roman"/>
            </a:rPr>
            <a:t>512-471-4955</a:t>
          </a:r>
          <a:endParaRPr lang="ko-KR" altLang="en-US" dirty="0"/>
        </a:p>
      </dgm:t>
    </dgm:pt>
    <dgm:pt modelId="{B245B93E-895C-4B0E-B5BE-170FE66F60E9}" type="parTrans" cxnId="{24ABE5A6-3BE5-49EE-AB1A-DF05DB3E51F1}">
      <dgm:prSet/>
      <dgm:spPr/>
      <dgm:t>
        <a:bodyPr/>
        <a:lstStyle/>
        <a:p>
          <a:pPr latinLnBrk="1"/>
          <a:endParaRPr lang="ko-KR" altLang="en-US"/>
        </a:p>
      </dgm:t>
    </dgm:pt>
    <dgm:pt modelId="{F36127E1-F27C-47DD-9376-F8618D859692}" type="sibTrans" cxnId="{24ABE5A6-3BE5-49EE-AB1A-DF05DB3E51F1}">
      <dgm:prSet/>
      <dgm:spPr/>
      <dgm:t>
        <a:bodyPr/>
        <a:lstStyle/>
        <a:p>
          <a:pPr latinLnBrk="1"/>
          <a:endParaRPr lang="ko-KR" altLang="en-US"/>
        </a:p>
      </dgm:t>
    </dgm:pt>
    <dgm:pt modelId="{A568376B-B943-45AC-B37B-5B51284019D4}">
      <dgm:prSet phldrT="[텍스트]"/>
      <dgm:spPr/>
      <dgm:t>
        <a:bodyPr/>
        <a:lstStyle/>
        <a:p>
          <a:pPr latinLnBrk="1"/>
          <a:r>
            <a:rPr lang="en-US" dirty="0">
              <a:latin typeface="Times New Roman"/>
              <a:cs typeface="Times New Roman"/>
            </a:rPr>
            <a:t>Employee Assistance</a:t>
          </a:r>
          <a:br>
            <a:rPr lang="en-US" dirty="0">
              <a:latin typeface="Times New Roman"/>
              <a:cs typeface="Times New Roman"/>
            </a:rPr>
          </a:br>
          <a:r>
            <a:rPr lang="en-US" dirty="0">
              <a:latin typeface="Times New Roman"/>
              <a:cs typeface="Times New Roman"/>
            </a:rPr>
            <a:t>Program (EAP)</a:t>
          </a:r>
        </a:p>
        <a:p>
          <a:pPr latinLnBrk="1"/>
          <a:r>
            <a:rPr lang="en-US" dirty="0">
              <a:latin typeface="Times New Roman"/>
              <a:cs typeface="Times New Roman"/>
            </a:rPr>
            <a:t>512-471-3366</a:t>
          </a:r>
          <a:endParaRPr lang="ko-KR" altLang="en-US" dirty="0"/>
        </a:p>
      </dgm:t>
    </dgm:pt>
    <dgm:pt modelId="{78EAF9D7-C29A-4CAD-86A3-0070C177C929}" type="parTrans" cxnId="{3CE66F8E-5980-4A2A-8223-854935E57328}">
      <dgm:prSet/>
      <dgm:spPr/>
      <dgm:t>
        <a:bodyPr/>
        <a:lstStyle/>
        <a:p>
          <a:pPr latinLnBrk="1"/>
          <a:endParaRPr lang="ko-KR" altLang="en-US"/>
        </a:p>
      </dgm:t>
    </dgm:pt>
    <dgm:pt modelId="{6156AA0B-FCEC-4DC9-B822-AC090AEE6EF5}" type="sibTrans" cxnId="{3CE66F8E-5980-4A2A-8223-854935E57328}">
      <dgm:prSet/>
      <dgm:spPr/>
      <dgm:t>
        <a:bodyPr/>
        <a:lstStyle/>
        <a:p>
          <a:pPr latinLnBrk="1"/>
          <a:endParaRPr lang="ko-KR" altLang="en-US"/>
        </a:p>
      </dgm:t>
    </dgm:pt>
    <dgm:pt modelId="{F0BF7C4F-8952-4CED-83C9-35F16DB5C966}" type="pres">
      <dgm:prSet presAssocID="{D2FF29DA-9B70-46B4-8AA7-880E3B3E8178}" presName="diagram" presStyleCnt="0">
        <dgm:presLayoutVars>
          <dgm:chMax val="1"/>
          <dgm:dir/>
          <dgm:animLvl val="ctr"/>
          <dgm:resizeHandles val="exact"/>
        </dgm:presLayoutVars>
      </dgm:prSet>
      <dgm:spPr/>
      <dgm:t>
        <a:bodyPr/>
        <a:lstStyle/>
        <a:p>
          <a:endParaRPr lang="en-US"/>
        </a:p>
      </dgm:t>
    </dgm:pt>
    <dgm:pt modelId="{738671F7-3556-4A49-9199-DFD819219967}" type="pres">
      <dgm:prSet presAssocID="{D2FF29DA-9B70-46B4-8AA7-880E3B3E8178}" presName="matrix" presStyleCnt="0"/>
      <dgm:spPr/>
    </dgm:pt>
    <dgm:pt modelId="{144AA5AA-FBFE-435D-A9B4-458A8442C5AB}" type="pres">
      <dgm:prSet presAssocID="{D2FF29DA-9B70-46B4-8AA7-880E3B3E8178}" presName="tile1" presStyleLbl="node1" presStyleIdx="0" presStyleCnt="4"/>
      <dgm:spPr/>
      <dgm:t>
        <a:bodyPr/>
        <a:lstStyle/>
        <a:p>
          <a:endParaRPr lang="en-US"/>
        </a:p>
      </dgm:t>
    </dgm:pt>
    <dgm:pt modelId="{B34225CB-ECDD-40F1-9A5C-1097FE2B77B7}" type="pres">
      <dgm:prSet presAssocID="{D2FF29DA-9B70-46B4-8AA7-880E3B3E8178}" presName="tile1text" presStyleLbl="node1" presStyleIdx="0" presStyleCnt="4">
        <dgm:presLayoutVars>
          <dgm:chMax val="0"/>
          <dgm:chPref val="0"/>
          <dgm:bulletEnabled val="1"/>
        </dgm:presLayoutVars>
      </dgm:prSet>
      <dgm:spPr/>
      <dgm:t>
        <a:bodyPr/>
        <a:lstStyle/>
        <a:p>
          <a:endParaRPr lang="en-US"/>
        </a:p>
      </dgm:t>
    </dgm:pt>
    <dgm:pt modelId="{647A34F3-F13F-4CB0-8A2C-276B5EA61615}" type="pres">
      <dgm:prSet presAssocID="{D2FF29DA-9B70-46B4-8AA7-880E3B3E8178}" presName="tile2" presStyleLbl="node1" presStyleIdx="1" presStyleCnt="4"/>
      <dgm:spPr/>
      <dgm:t>
        <a:bodyPr/>
        <a:lstStyle/>
        <a:p>
          <a:endParaRPr lang="en-US"/>
        </a:p>
      </dgm:t>
    </dgm:pt>
    <dgm:pt modelId="{366B633F-8CA8-4E4A-9BAA-76553A273853}" type="pres">
      <dgm:prSet presAssocID="{D2FF29DA-9B70-46B4-8AA7-880E3B3E8178}" presName="tile2text" presStyleLbl="node1" presStyleIdx="1" presStyleCnt="4">
        <dgm:presLayoutVars>
          <dgm:chMax val="0"/>
          <dgm:chPref val="0"/>
          <dgm:bulletEnabled val="1"/>
        </dgm:presLayoutVars>
      </dgm:prSet>
      <dgm:spPr/>
      <dgm:t>
        <a:bodyPr/>
        <a:lstStyle/>
        <a:p>
          <a:endParaRPr lang="en-US"/>
        </a:p>
      </dgm:t>
    </dgm:pt>
    <dgm:pt modelId="{227C9CE0-487C-476B-8CDF-6559A5EE1E38}" type="pres">
      <dgm:prSet presAssocID="{D2FF29DA-9B70-46B4-8AA7-880E3B3E8178}" presName="tile3" presStyleLbl="node1" presStyleIdx="2" presStyleCnt="4"/>
      <dgm:spPr/>
      <dgm:t>
        <a:bodyPr/>
        <a:lstStyle/>
        <a:p>
          <a:endParaRPr lang="en-US"/>
        </a:p>
      </dgm:t>
    </dgm:pt>
    <dgm:pt modelId="{E0930C51-A226-428A-8576-B8634B0E67FA}" type="pres">
      <dgm:prSet presAssocID="{D2FF29DA-9B70-46B4-8AA7-880E3B3E8178}" presName="tile3text" presStyleLbl="node1" presStyleIdx="2" presStyleCnt="4">
        <dgm:presLayoutVars>
          <dgm:chMax val="0"/>
          <dgm:chPref val="0"/>
          <dgm:bulletEnabled val="1"/>
        </dgm:presLayoutVars>
      </dgm:prSet>
      <dgm:spPr/>
      <dgm:t>
        <a:bodyPr/>
        <a:lstStyle/>
        <a:p>
          <a:endParaRPr lang="en-US"/>
        </a:p>
      </dgm:t>
    </dgm:pt>
    <dgm:pt modelId="{EE0C2099-A164-43B0-BE3F-754DF2B9DDDB}" type="pres">
      <dgm:prSet presAssocID="{D2FF29DA-9B70-46B4-8AA7-880E3B3E8178}" presName="tile4" presStyleLbl="node1" presStyleIdx="3" presStyleCnt="4" custLinFactNeighborY="789"/>
      <dgm:spPr/>
      <dgm:t>
        <a:bodyPr/>
        <a:lstStyle/>
        <a:p>
          <a:endParaRPr lang="en-US"/>
        </a:p>
      </dgm:t>
    </dgm:pt>
    <dgm:pt modelId="{AEC2E5EB-0E08-4BB6-B4CD-EBD93CF503DA}" type="pres">
      <dgm:prSet presAssocID="{D2FF29DA-9B70-46B4-8AA7-880E3B3E8178}" presName="tile4text" presStyleLbl="node1" presStyleIdx="3" presStyleCnt="4">
        <dgm:presLayoutVars>
          <dgm:chMax val="0"/>
          <dgm:chPref val="0"/>
          <dgm:bulletEnabled val="1"/>
        </dgm:presLayoutVars>
      </dgm:prSet>
      <dgm:spPr/>
      <dgm:t>
        <a:bodyPr/>
        <a:lstStyle/>
        <a:p>
          <a:endParaRPr lang="en-US"/>
        </a:p>
      </dgm:t>
    </dgm:pt>
    <dgm:pt modelId="{25FCDE4C-79DD-463E-A0FB-6E1933464EC6}" type="pres">
      <dgm:prSet presAssocID="{D2FF29DA-9B70-46B4-8AA7-880E3B3E8178}" presName="centerTile" presStyleLbl="fgShp" presStyleIdx="0" presStyleCnt="1" custScaleX="147761" custScaleY="117538">
        <dgm:presLayoutVars>
          <dgm:chMax val="0"/>
          <dgm:chPref val="0"/>
        </dgm:presLayoutVars>
      </dgm:prSet>
      <dgm:spPr/>
      <dgm:t>
        <a:bodyPr/>
        <a:lstStyle/>
        <a:p>
          <a:endParaRPr lang="en-US"/>
        </a:p>
      </dgm:t>
    </dgm:pt>
  </dgm:ptLst>
  <dgm:cxnLst>
    <dgm:cxn modelId="{3CE66F8E-5980-4A2A-8223-854935E57328}" srcId="{619A8C65-1CBC-4632-8CC4-A8DC741D55D4}" destId="{A568376B-B943-45AC-B37B-5B51284019D4}" srcOrd="3" destOrd="0" parTransId="{78EAF9D7-C29A-4CAD-86A3-0070C177C929}" sibTransId="{6156AA0B-FCEC-4DC9-B822-AC090AEE6EF5}"/>
    <dgm:cxn modelId="{AC64480F-476B-4CA2-BFA8-A11877133BB3}" srcId="{D2FF29DA-9B70-46B4-8AA7-880E3B3E8178}" destId="{619A8C65-1CBC-4632-8CC4-A8DC741D55D4}" srcOrd="0" destOrd="0" parTransId="{884B90CE-4995-4AC9-A3CD-C16B700E1439}" sibTransId="{0CACF3D9-4A88-46AF-9C63-15F7B1E9C577}"/>
    <dgm:cxn modelId="{3C897AC7-143B-4405-98BF-78CD9617CBBB}" type="presOf" srcId="{4ADCF714-7FAD-4845-B527-3A235EDA6B42}" destId="{366B633F-8CA8-4E4A-9BAA-76553A273853}" srcOrd="1" destOrd="0" presId="urn:microsoft.com/office/officeart/2005/8/layout/matrix1"/>
    <dgm:cxn modelId="{1918ABB9-FF27-4668-9DB1-653571CBB718}" type="presOf" srcId="{619A8C65-1CBC-4632-8CC4-A8DC741D55D4}" destId="{25FCDE4C-79DD-463E-A0FB-6E1933464EC6}" srcOrd="0" destOrd="0" presId="urn:microsoft.com/office/officeart/2005/8/layout/matrix1"/>
    <dgm:cxn modelId="{BF424C4E-76E6-433D-A4F3-A4F10F42AB4C}" type="presOf" srcId="{D2FF29DA-9B70-46B4-8AA7-880E3B3E8178}" destId="{F0BF7C4F-8952-4CED-83C9-35F16DB5C966}" srcOrd="0" destOrd="0" presId="urn:microsoft.com/office/officeart/2005/8/layout/matrix1"/>
    <dgm:cxn modelId="{520A716E-5AA1-439A-9748-17CE646DF9D6}" srcId="{619A8C65-1CBC-4632-8CC4-A8DC741D55D4}" destId="{E3428B8C-B22E-4822-B0F1-1C22298B0F73}" srcOrd="0" destOrd="0" parTransId="{BE6E67F5-513D-4FAE-9E35-B877A76C3185}" sibTransId="{95C3FA60-60DA-4590-B0B5-301FA2A3AA29}"/>
    <dgm:cxn modelId="{5D83C34B-E9F0-4397-BD96-1A40A32D28F7}" type="presOf" srcId="{A568376B-B943-45AC-B37B-5B51284019D4}" destId="{EE0C2099-A164-43B0-BE3F-754DF2B9DDDB}" srcOrd="0" destOrd="0" presId="urn:microsoft.com/office/officeart/2005/8/layout/matrix1"/>
    <dgm:cxn modelId="{629F2238-3DB6-4E26-9326-6622E6A03690}" type="presOf" srcId="{502D1169-3FA5-4515-98C5-0B7F9CBE7409}" destId="{E0930C51-A226-428A-8576-B8634B0E67FA}" srcOrd="1" destOrd="0" presId="urn:microsoft.com/office/officeart/2005/8/layout/matrix1"/>
    <dgm:cxn modelId="{27D515CB-B57B-44A8-9B39-7697FB7CE3F1}" srcId="{619A8C65-1CBC-4632-8CC4-A8DC741D55D4}" destId="{4ADCF714-7FAD-4845-B527-3A235EDA6B42}" srcOrd="1" destOrd="0" parTransId="{D31655BE-4AC0-4C0E-AA13-30E26CB8C574}" sibTransId="{F3991268-E870-4736-A3D4-ADEA52AE2E59}"/>
    <dgm:cxn modelId="{B92C20DE-50CE-42A2-9C3D-47B67A5814C4}" type="presOf" srcId="{E3428B8C-B22E-4822-B0F1-1C22298B0F73}" destId="{B34225CB-ECDD-40F1-9A5C-1097FE2B77B7}" srcOrd="1" destOrd="0" presId="urn:microsoft.com/office/officeart/2005/8/layout/matrix1"/>
    <dgm:cxn modelId="{24ABE5A6-3BE5-49EE-AB1A-DF05DB3E51F1}" srcId="{619A8C65-1CBC-4632-8CC4-A8DC741D55D4}" destId="{502D1169-3FA5-4515-98C5-0B7F9CBE7409}" srcOrd="2" destOrd="0" parTransId="{B245B93E-895C-4B0E-B5BE-170FE66F60E9}" sibTransId="{F36127E1-F27C-47DD-9376-F8618D859692}"/>
    <dgm:cxn modelId="{3384AA3C-B041-48F0-BB6C-79C091A5B818}" type="presOf" srcId="{A568376B-B943-45AC-B37B-5B51284019D4}" destId="{AEC2E5EB-0E08-4BB6-B4CD-EBD93CF503DA}" srcOrd="1" destOrd="0" presId="urn:microsoft.com/office/officeart/2005/8/layout/matrix1"/>
    <dgm:cxn modelId="{9E63F07F-9800-4704-AD02-C009629C3816}" type="presOf" srcId="{4ADCF714-7FAD-4845-B527-3A235EDA6B42}" destId="{647A34F3-F13F-4CB0-8A2C-276B5EA61615}" srcOrd="0" destOrd="0" presId="urn:microsoft.com/office/officeart/2005/8/layout/matrix1"/>
    <dgm:cxn modelId="{B494E43C-66BF-4382-96B6-30345070EB75}" type="presOf" srcId="{E3428B8C-B22E-4822-B0F1-1C22298B0F73}" destId="{144AA5AA-FBFE-435D-A9B4-458A8442C5AB}" srcOrd="0" destOrd="0" presId="urn:microsoft.com/office/officeart/2005/8/layout/matrix1"/>
    <dgm:cxn modelId="{EEC02DF7-139F-41F2-A71A-C4EE2128926B}" type="presOf" srcId="{502D1169-3FA5-4515-98C5-0B7F9CBE7409}" destId="{227C9CE0-487C-476B-8CDF-6559A5EE1E38}" srcOrd="0" destOrd="0" presId="urn:microsoft.com/office/officeart/2005/8/layout/matrix1"/>
    <dgm:cxn modelId="{2169E033-33C9-46DD-BFFD-DCD434E744B0}" type="presParOf" srcId="{F0BF7C4F-8952-4CED-83C9-35F16DB5C966}" destId="{738671F7-3556-4A49-9199-DFD819219967}" srcOrd="0" destOrd="0" presId="urn:microsoft.com/office/officeart/2005/8/layout/matrix1"/>
    <dgm:cxn modelId="{D8FF63F0-0F8C-44A1-BE44-8AA56A0FDC6C}" type="presParOf" srcId="{738671F7-3556-4A49-9199-DFD819219967}" destId="{144AA5AA-FBFE-435D-A9B4-458A8442C5AB}" srcOrd="0" destOrd="0" presId="urn:microsoft.com/office/officeart/2005/8/layout/matrix1"/>
    <dgm:cxn modelId="{6AC99FA7-47D0-4F1A-89F8-A0985875F8B5}" type="presParOf" srcId="{738671F7-3556-4A49-9199-DFD819219967}" destId="{B34225CB-ECDD-40F1-9A5C-1097FE2B77B7}" srcOrd="1" destOrd="0" presId="urn:microsoft.com/office/officeart/2005/8/layout/matrix1"/>
    <dgm:cxn modelId="{8F269F3D-2A93-4301-8FFE-83A2FB405DAE}" type="presParOf" srcId="{738671F7-3556-4A49-9199-DFD819219967}" destId="{647A34F3-F13F-4CB0-8A2C-276B5EA61615}" srcOrd="2" destOrd="0" presId="urn:microsoft.com/office/officeart/2005/8/layout/matrix1"/>
    <dgm:cxn modelId="{47B87C53-A738-47EC-A37E-3128ABFA6F0E}" type="presParOf" srcId="{738671F7-3556-4A49-9199-DFD819219967}" destId="{366B633F-8CA8-4E4A-9BAA-76553A273853}" srcOrd="3" destOrd="0" presId="urn:microsoft.com/office/officeart/2005/8/layout/matrix1"/>
    <dgm:cxn modelId="{3D0F0A97-EE1C-4B1F-BC46-B5F05825D200}" type="presParOf" srcId="{738671F7-3556-4A49-9199-DFD819219967}" destId="{227C9CE0-487C-476B-8CDF-6559A5EE1E38}" srcOrd="4" destOrd="0" presId="urn:microsoft.com/office/officeart/2005/8/layout/matrix1"/>
    <dgm:cxn modelId="{08DA099F-62A8-401E-B68D-C8D608B921CD}" type="presParOf" srcId="{738671F7-3556-4A49-9199-DFD819219967}" destId="{E0930C51-A226-428A-8576-B8634B0E67FA}" srcOrd="5" destOrd="0" presId="urn:microsoft.com/office/officeart/2005/8/layout/matrix1"/>
    <dgm:cxn modelId="{55B4D783-F6E4-4509-8EDC-059CFB10EAF8}" type="presParOf" srcId="{738671F7-3556-4A49-9199-DFD819219967}" destId="{EE0C2099-A164-43B0-BE3F-754DF2B9DDDB}" srcOrd="6" destOrd="0" presId="urn:microsoft.com/office/officeart/2005/8/layout/matrix1"/>
    <dgm:cxn modelId="{1EFAA5C0-0B8D-483D-AB5A-138AEE1E14E4}" type="presParOf" srcId="{738671F7-3556-4A49-9199-DFD819219967}" destId="{AEC2E5EB-0E08-4BB6-B4CD-EBD93CF503DA}" srcOrd="7" destOrd="0" presId="urn:microsoft.com/office/officeart/2005/8/layout/matrix1"/>
    <dgm:cxn modelId="{3F69BDF4-CDE9-4732-9991-0580259FAA7C}" type="presParOf" srcId="{F0BF7C4F-8952-4CED-83C9-35F16DB5C966}" destId="{25FCDE4C-79DD-463E-A0FB-6E1933464EC6}"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737918-C088-4683-9D6D-E20D8AE194F5}"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pPr latinLnBrk="1"/>
          <a:endParaRPr lang="ko-KR" altLang="en-US"/>
        </a:p>
      </dgm:t>
    </dgm:pt>
    <dgm:pt modelId="{8CE31159-D334-489E-8DA3-376C0719063E}">
      <dgm:prSet phldrT="[텍스트]" custT="1"/>
      <dgm:spPr/>
      <dgm:t>
        <a:bodyPr/>
        <a:lstStyle/>
        <a:p>
          <a:pPr latinLnBrk="1"/>
          <a:r>
            <a:rPr lang="en-US" altLang="ko-KR" sz="1800" dirty="0" smtClean="0">
              <a:solidFill>
                <a:schemeClr val="tx1"/>
              </a:solidFill>
              <a:latin typeface="Times New Roman" panose="02020603050405020304" pitchFamily="18" charset="0"/>
              <a:cs typeface="Times New Roman" panose="02020603050405020304" pitchFamily="18" charset="0"/>
            </a:rPr>
            <a:t>People do not just </a:t>
          </a:r>
          <a:r>
            <a:rPr lang="en-US" altLang="ko-KR" sz="1800" b="1" dirty="0" smtClean="0">
              <a:solidFill>
                <a:schemeClr val="tx1"/>
              </a:solidFill>
              <a:latin typeface="Times New Roman" panose="02020603050405020304" pitchFamily="18" charset="0"/>
              <a:cs typeface="Times New Roman" panose="02020603050405020304" pitchFamily="18" charset="0"/>
              <a:hlinkClick xmlns:r="http://schemas.openxmlformats.org/officeDocument/2006/relationships" r:id="rId1"/>
            </a:rPr>
            <a:t>SNAP</a:t>
          </a:r>
          <a:r>
            <a:rPr lang="en-US" altLang="ko-KR" sz="1800" b="1" dirty="0" smtClean="0">
              <a:solidFill>
                <a:schemeClr val="tx1"/>
              </a:solidFill>
              <a:latin typeface="Times New Roman" panose="02020603050405020304" pitchFamily="18" charset="0"/>
              <a:cs typeface="Times New Roman" panose="02020603050405020304" pitchFamily="18" charset="0"/>
            </a:rPr>
            <a:t>. </a:t>
          </a:r>
          <a:r>
            <a:rPr lang="en-US" altLang="ko-KR" sz="1800" b="0" dirty="0" smtClean="0">
              <a:solidFill>
                <a:schemeClr val="tx1"/>
              </a:solidFill>
              <a:latin typeface="Times New Roman" panose="02020603050405020304" pitchFamily="18" charset="0"/>
              <a:cs typeface="Times New Roman" panose="02020603050405020304" pitchFamily="18" charset="0"/>
            </a:rPr>
            <a:t>They move down path toward “Just Snap”.</a:t>
          </a:r>
          <a:endParaRPr lang="ko-KR" altLang="en-US" sz="1800" b="0" dirty="0">
            <a:solidFill>
              <a:schemeClr val="tx1"/>
            </a:solidFill>
            <a:latin typeface="Times New Roman" panose="02020603050405020304" pitchFamily="18" charset="0"/>
            <a:cs typeface="Times New Roman" panose="02020603050405020304" pitchFamily="18" charset="0"/>
          </a:endParaRPr>
        </a:p>
      </dgm:t>
    </dgm:pt>
    <dgm:pt modelId="{F9C04A46-AA26-4467-85F1-BFE74FD9B654}" type="parTrans" cxnId="{5CA9A429-FEB5-4297-AA6A-BC937B031FCE}">
      <dgm:prSet/>
      <dgm:spPr/>
      <dgm:t>
        <a:bodyPr/>
        <a:lstStyle/>
        <a:p>
          <a:pPr latinLnBrk="1"/>
          <a:endParaRPr lang="ko-KR" altLang="en-US" sz="1800">
            <a:solidFill>
              <a:schemeClr val="tx1"/>
            </a:solidFill>
            <a:latin typeface="Times New Roman" panose="02020603050405020304" pitchFamily="18" charset="0"/>
            <a:cs typeface="Times New Roman" panose="02020603050405020304" pitchFamily="18" charset="0"/>
          </a:endParaRPr>
        </a:p>
      </dgm:t>
    </dgm:pt>
    <dgm:pt modelId="{12A40BF7-ADAA-48AE-A13D-55D955574D77}" type="sibTrans" cxnId="{5CA9A429-FEB5-4297-AA6A-BC937B031FCE}">
      <dgm:prSet/>
      <dgm:spPr/>
      <dgm:t>
        <a:bodyPr/>
        <a:lstStyle/>
        <a:p>
          <a:pPr latinLnBrk="1"/>
          <a:endParaRPr lang="ko-KR" altLang="en-US" sz="1800">
            <a:solidFill>
              <a:schemeClr val="tx1"/>
            </a:solidFill>
            <a:latin typeface="Times New Roman" panose="02020603050405020304" pitchFamily="18" charset="0"/>
            <a:cs typeface="Times New Roman" panose="02020603050405020304" pitchFamily="18" charset="0"/>
          </a:endParaRPr>
        </a:p>
      </dgm:t>
    </dgm:pt>
    <dgm:pt modelId="{6C0D08CC-8EE1-4768-90E7-266A8B0AB85B}">
      <dgm:prSet phldrT="[텍스트]" custT="1"/>
      <dgm:spPr/>
      <dgm:t>
        <a:bodyPr/>
        <a:lstStyle/>
        <a:p>
          <a:pPr latinLnBrk="1"/>
          <a:r>
            <a:rPr lang="en-US" sz="1800" dirty="0" smtClean="0">
              <a:solidFill>
                <a:schemeClr val="tx1"/>
              </a:solidFill>
              <a:latin typeface="Times New Roman" panose="02020603050405020304" pitchFamily="18" charset="0"/>
              <a:cs typeface="Times New Roman" panose="02020603050405020304" pitchFamily="18" charset="0"/>
            </a:rPr>
            <a:t>Action Points</a:t>
          </a:r>
          <a:br>
            <a:rPr lang="en-US" sz="1800" dirty="0" smtClean="0">
              <a:solidFill>
                <a:schemeClr val="tx1"/>
              </a:solidFill>
              <a:latin typeface="Times New Roman" panose="02020603050405020304" pitchFamily="18" charset="0"/>
              <a:cs typeface="Times New Roman" panose="02020603050405020304" pitchFamily="18" charset="0"/>
            </a:rPr>
          </a:br>
          <a:r>
            <a:rPr lang="en-US" sz="1800" i="1" dirty="0" smtClean="0">
              <a:solidFill>
                <a:schemeClr val="tx1"/>
              </a:solidFill>
              <a:latin typeface="Times New Roman" panose="02020603050405020304" pitchFamily="18" charset="0"/>
              <a:cs typeface="Times New Roman" panose="02020603050405020304" pitchFamily="18" charset="0"/>
            </a:rPr>
            <a:t>- Note it, talk to subject, REPORT it </a:t>
          </a:r>
          <a:endParaRPr lang="ko-KR" altLang="en-US" sz="1800" dirty="0">
            <a:solidFill>
              <a:schemeClr val="tx1"/>
            </a:solidFill>
            <a:latin typeface="Times New Roman" panose="02020603050405020304" pitchFamily="18" charset="0"/>
            <a:cs typeface="Times New Roman" panose="02020603050405020304" pitchFamily="18" charset="0"/>
          </a:endParaRPr>
        </a:p>
      </dgm:t>
    </dgm:pt>
    <dgm:pt modelId="{D9A7B005-855B-4BDB-8D37-F533CDEBE2E0}" type="parTrans" cxnId="{116F1AFE-D4EF-41D9-ACC2-2AD640015E8F}">
      <dgm:prSet/>
      <dgm:spPr/>
      <dgm:t>
        <a:bodyPr/>
        <a:lstStyle/>
        <a:p>
          <a:pPr latinLnBrk="1"/>
          <a:endParaRPr lang="ko-KR" altLang="en-US" sz="1800">
            <a:solidFill>
              <a:schemeClr val="tx1"/>
            </a:solidFill>
            <a:latin typeface="Times New Roman" panose="02020603050405020304" pitchFamily="18" charset="0"/>
            <a:cs typeface="Times New Roman" panose="02020603050405020304" pitchFamily="18" charset="0"/>
          </a:endParaRPr>
        </a:p>
      </dgm:t>
    </dgm:pt>
    <dgm:pt modelId="{0148070C-2BF8-4E46-BFAC-4DB1E38919CC}" type="sibTrans" cxnId="{116F1AFE-D4EF-41D9-ACC2-2AD640015E8F}">
      <dgm:prSet/>
      <dgm:spPr/>
      <dgm:t>
        <a:bodyPr/>
        <a:lstStyle/>
        <a:p>
          <a:pPr latinLnBrk="1"/>
          <a:endParaRPr lang="ko-KR" altLang="en-US" sz="1800">
            <a:solidFill>
              <a:schemeClr val="tx1"/>
            </a:solidFill>
            <a:latin typeface="Times New Roman" panose="02020603050405020304" pitchFamily="18" charset="0"/>
            <a:cs typeface="Times New Roman" panose="02020603050405020304" pitchFamily="18" charset="0"/>
          </a:endParaRPr>
        </a:p>
      </dgm:t>
    </dgm:pt>
    <dgm:pt modelId="{0724E686-35AC-4B9E-A034-4443E77E4E6D}">
      <dgm:prSet custT="1"/>
      <dgm:spPr/>
      <dgm:t>
        <a:bodyPr/>
        <a:lstStyle/>
        <a:p>
          <a:pPr latinLnBrk="1"/>
          <a:r>
            <a:rPr lang="en-US" sz="1800" dirty="0" smtClean="0">
              <a:solidFill>
                <a:schemeClr val="tx1"/>
              </a:solidFill>
              <a:latin typeface="Times New Roman" panose="02020603050405020304" pitchFamily="18" charset="0"/>
              <a:cs typeface="Times New Roman" panose="02020603050405020304" pitchFamily="18" charset="0"/>
            </a:rPr>
            <a:t>Suicide Prevention</a:t>
          </a:r>
          <a:r>
            <a:rPr lang="en-US" sz="2200" dirty="0" smtClean="0">
              <a:solidFill>
                <a:schemeClr val="tx1"/>
              </a:solidFill>
              <a:latin typeface="Times New Roman" panose="02020603050405020304" pitchFamily="18" charset="0"/>
              <a:cs typeface="Times New Roman" panose="02020603050405020304" pitchFamily="18" charset="0"/>
            </a:rPr>
            <a:t/>
          </a:r>
          <a:br>
            <a:rPr lang="en-US" sz="2200" dirty="0" smtClean="0">
              <a:solidFill>
                <a:schemeClr val="tx1"/>
              </a:solidFill>
              <a:latin typeface="Times New Roman" panose="02020603050405020304" pitchFamily="18" charset="0"/>
              <a:cs typeface="Times New Roman" panose="02020603050405020304" pitchFamily="18" charset="0"/>
            </a:rPr>
          </a:br>
          <a:r>
            <a:rPr lang="en-US" sz="2200" i="1" dirty="0" smtClean="0">
              <a:solidFill>
                <a:schemeClr val="tx1"/>
              </a:solidFill>
              <a:latin typeface="Times New Roman" panose="02020603050405020304" pitchFamily="18" charset="0"/>
              <a:cs typeface="Times New Roman" panose="02020603050405020304" pitchFamily="18" charset="0"/>
            </a:rPr>
            <a:t>- </a:t>
          </a:r>
          <a:r>
            <a:rPr lang="en-US" sz="1800" i="1" dirty="0" smtClean="0">
              <a:solidFill>
                <a:schemeClr val="tx1"/>
              </a:solidFill>
              <a:latin typeface="Times New Roman" panose="02020603050405020304" pitchFamily="18" charset="0"/>
              <a:cs typeface="Times New Roman" panose="02020603050405020304" pitchFamily="18" charset="0"/>
            </a:rPr>
            <a:t>Among the most common distress call into UTPD</a:t>
          </a:r>
          <a:endParaRPr lang="ko-KR" altLang="en-US" sz="1800" i="1" dirty="0">
            <a:solidFill>
              <a:schemeClr val="tx1"/>
            </a:solidFill>
            <a:latin typeface="Times New Roman" panose="02020603050405020304" pitchFamily="18" charset="0"/>
            <a:cs typeface="Times New Roman" panose="02020603050405020304" pitchFamily="18" charset="0"/>
          </a:endParaRPr>
        </a:p>
      </dgm:t>
    </dgm:pt>
    <dgm:pt modelId="{2B78BC12-E833-43AF-8639-6EED8A449C68}" type="parTrans" cxnId="{AB5192F1-228A-4C0A-A96D-ECF772431316}">
      <dgm:prSet/>
      <dgm:spPr/>
      <dgm:t>
        <a:bodyPr/>
        <a:lstStyle/>
        <a:p>
          <a:pPr latinLnBrk="1"/>
          <a:endParaRPr lang="ko-KR" altLang="en-US"/>
        </a:p>
      </dgm:t>
    </dgm:pt>
    <dgm:pt modelId="{EC7D1DE5-3E2F-4C6C-B973-FA66AB73A135}" type="sibTrans" cxnId="{AB5192F1-228A-4C0A-A96D-ECF772431316}">
      <dgm:prSet/>
      <dgm:spPr/>
      <dgm:t>
        <a:bodyPr/>
        <a:lstStyle/>
        <a:p>
          <a:pPr latinLnBrk="1"/>
          <a:endParaRPr lang="ko-KR" altLang="en-US"/>
        </a:p>
      </dgm:t>
    </dgm:pt>
    <dgm:pt modelId="{AE5ADCF9-ACF0-4374-9F37-F69FFC645634}">
      <dgm:prSet custT="1"/>
      <dgm:spPr/>
      <dgm:t>
        <a:bodyPr/>
        <a:lstStyle/>
        <a:p>
          <a:pPr latinLnBrk="1"/>
          <a:r>
            <a:rPr lang="en-US" sz="1800" dirty="0" smtClean="0">
              <a:solidFill>
                <a:schemeClr val="tx1"/>
              </a:solidFill>
              <a:latin typeface="Times New Roman" panose="02020603050405020304" pitchFamily="18" charset="0"/>
              <a:cs typeface="Times New Roman" panose="02020603050405020304" pitchFamily="18" charset="0"/>
            </a:rPr>
            <a:t>Whom to Report</a:t>
          </a:r>
          <a:br>
            <a:rPr lang="en-US" sz="1800" dirty="0" smtClean="0">
              <a:solidFill>
                <a:schemeClr val="tx1"/>
              </a:solidFill>
              <a:latin typeface="Times New Roman" panose="02020603050405020304" pitchFamily="18" charset="0"/>
              <a:cs typeface="Times New Roman" panose="02020603050405020304" pitchFamily="18" charset="0"/>
            </a:rPr>
          </a:br>
          <a:r>
            <a:rPr lang="en-US" sz="1800" dirty="0" smtClean="0">
              <a:solidFill>
                <a:schemeClr val="tx1"/>
              </a:solidFill>
              <a:latin typeface="Times New Roman" panose="02020603050405020304" pitchFamily="18" charset="0"/>
              <a:cs typeface="Times New Roman" panose="02020603050405020304" pitchFamily="18" charset="0"/>
            </a:rPr>
            <a:t>- </a:t>
          </a:r>
          <a:r>
            <a:rPr lang="en-US" sz="1800" i="1" dirty="0" smtClean="0">
              <a:solidFill>
                <a:schemeClr val="tx1"/>
              </a:solidFill>
              <a:latin typeface="Times New Roman" panose="02020603050405020304" pitchFamily="18" charset="0"/>
              <a:cs typeface="Times New Roman" panose="02020603050405020304" pitchFamily="18" charset="0"/>
            </a:rPr>
            <a:t>Police, Dean of Students, RA, Professor, Student Counseling Center,</a:t>
          </a:r>
          <a:br>
            <a:rPr lang="en-US" sz="1800" i="1" dirty="0" smtClean="0">
              <a:solidFill>
                <a:schemeClr val="tx1"/>
              </a:solidFill>
              <a:latin typeface="Times New Roman" panose="02020603050405020304" pitchFamily="18" charset="0"/>
              <a:cs typeface="Times New Roman" panose="02020603050405020304" pitchFamily="18" charset="0"/>
            </a:rPr>
          </a:br>
          <a:r>
            <a:rPr lang="en-US" sz="1800" i="1" dirty="0" smtClean="0">
              <a:solidFill>
                <a:schemeClr val="tx1"/>
              </a:solidFill>
              <a:latin typeface="Times New Roman" panose="02020603050405020304" pitchFamily="18" charset="0"/>
              <a:cs typeface="Times New Roman" panose="02020603050405020304" pitchFamily="18" charset="0"/>
            </a:rPr>
            <a:t>Provost Office or Behavior Concern Advice Line!</a:t>
          </a:r>
          <a:endParaRPr lang="ko-KR" altLang="en-US" sz="1800" dirty="0">
            <a:solidFill>
              <a:schemeClr val="tx1"/>
            </a:solidFill>
            <a:latin typeface="Times New Roman" panose="02020603050405020304" pitchFamily="18" charset="0"/>
            <a:cs typeface="Times New Roman" panose="02020603050405020304" pitchFamily="18" charset="0"/>
          </a:endParaRPr>
        </a:p>
      </dgm:t>
    </dgm:pt>
    <dgm:pt modelId="{C634B417-4A49-4A78-9245-CA0CFE10E715}" type="parTrans" cxnId="{25C422AA-A1F7-470E-94DE-37F8D899FAA0}">
      <dgm:prSet/>
      <dgm:spPr/>
      <dgm:t>
        <a:bodyPr/>
        <a:lstStyle/>
        <a:p>
          <a:pPr latinLnBrk="1"/>
          <a:endParaRPr lang="ko-KR" altLang="en-US"/>
        </a:p>
      </dgm:t>
    </dgm:pt>
    <dgm:pt modelId="{7BE73E00-037F-454C-A37B-C86846AD883D}" type="sibTrans" cxnId="{25C422AA-A1F7-470E-94DE-37F8D899FAA0}">
      <dgm:prSet/>
      <dgm:spPr/>
      <dgm:t>
        <a:bodyPr/>
        <a:lstStyle/>
        <a:p>
          <a:pPr latinLnBrk="1"/>
          <a:endParaRPr lang="ko-KR" altLang="en-US"/>
        </a:p>
      </dgm:t>
    </dgm:pt>
    <dgm:pt modelId="{A9857EE0-5883-4888-BC01-BFBCCFD48B46}">
      <dgm:prSet custT="1"/>
      <dgm:spPr/>
      <dgm:t>
        <a:bodyPr/>
        <a:lstStyle/>
        <a:p>
          <a:pPr latinLnBrk="1"/>
          <a:r>
            <a:rPr lang="en-US" sz="1800" dirty="0" smtClean="0">
              <a:solidFill>
                <a:schemeClr val="tx1"/>
              </a:solidFill>
              <a:latin typeface="Times New Roman" panose="02020603050405020304" pitchFamily="18" charset="0"/>
              <a:cs typeface="Times New Roman" panose="02020603050405020304" pitchFamily="18" charset="0"/>
            </a:rPr>
            <a:t>Awareness plus Action</a:t>
          </a:r>
          <a:r>
            <a:rPr lang="en-US" sz="2100" dirty="0" smtClean="0">
              <a:solidFill>
                <a:schemeClr val="tx1"/>
              </a:solidFill>
              <a:latin typeface="Times New Roman" panose="02020603050405020304" pitchFamily="18" charset="0"/>
              <a:cs typeface="Times New Roman" panose="02020603050405020304" pitchFamily="18" charset="0"/>
            </a:rPr>
            <a:t/>
          </a:r>
          <a:br>
            <a:rPr lang="en-US" sz="2100" dirty="0" smtClean="0">
              <a:solidFill>
                <a:schemeClr val="tx1"/>
              </a:solidFill>
              <a:latin typeface="Times New Roman" panose="02020603050405020304" pitchFamily="18" charset="0"/>
              <a:cs typeface="Times New Roman" panose="02020603050405020304" pitchFamily="18" charset="0"/>
            </a:rPr>
          </a:br>
          <a:r>
            <a:rPr lang="en-US" sz="2100" dirty="0" smtClean="0">
              <a:solidFill>
                <a:schemeClr val="tx1"/>
              </a:solidFill>
              <a:latin typeface="Times New Roman" panose="02020603050405020304" pitchFamily="18" charset="0"/>
              <a:cs typeface="Times New Roman" panose="02020603050405020304" pitchFamily="18" charset="0"/>
            </a:rPr>
            <a:t>-</a:t>
          </a:r>
          <a:r>
            <a:rPr lang="en-US" sz="1800" i="1" dirty="0" smtClean="0">
              <a:solidFill>
                <a:schemeClr val="tx1"/>
              </a:solidFill>
              <a:latin typeface="Times New Roman" panose="02020603050405020304" pitchFamily="18" charset="0"/>
              <a:cs typeface="Times New Roman" panose="02020603050405020304" pitchFamily="18" charset="0"/>
            </a:rPr>
            <a:t>You can be the one that prevents catastrophe!</a:t>
          </a:r>
          <a:endParaRPr lang="ko-KR" altLang="en-US" sz="1800" i="1" dirty="0">
            <a:solidFill>
              <a:schemeClr val="tx1"/>
            </a:solidFill>
            <a:latin typeface="Times New Roman" panose="02020603050405020304" pitchFamily="18" charset="0"/>
            <a:cs typeface="Times New Roman" panose="02020603050405020304" pitchFamily="18" charset="0"/>
          </a:endParaRPr>
        </a:p>
      </dgm:t>
    </dgm:pt>
    <dgm:pt modelId="{72845CFB-453C-41DA-B01E-14C223F7A482}" type="parTrans" cxnId="{80DCD1AD-1C24-40E9-BF05-F6B224423205}">
      <dgm:prSet/>
      <dgm:spPr/>
      <dgm:t>
        <a:bodyPr/>
        <a:lstStyle/>
        <a:p>
          <a:pPr latinLnBrk="1"/>
          <a:endParaRPr lang="ko-KR" altLang="en-US"/>
        </a:p>
      </dgm:t>
    </dgm:pt>
    <dgm:pt modelId="{ECE9AD24-EF37-405A-A5F6-EBA85278445D}" type="sibTrans" cxnId="{80DCD1AD-1C24-40E9-BF05-F6B224423205}">
      <dgm:prSet/>
      <dgm:spPr/>
      <dgm:t>
        <a:bodyPr/>
        <a:lstStyle/>
        <a:p>
          <a:pPr latinLnBrk="1"/>
          <a:endParaRPr lang="ko-KR" altLang="en-US"/>
        </a:p>
      </dgm:t>
    </dgm:pt>
    <dgm:pt modelId="{C7DA5F62-222B-4D91-B3BF-65604F0A476D}">
      <dgm:prSet custT="1"/>
      <dgm:spPr/>
      <dgm:t>
        <a:bodyPr/>
        <a:lstStyle/>
        <a:p>
          <a:pPr latinLnBrk="1"/>
          <a:r>
            <a:rPr lang="en-US" sz="1800" dirty="0" smtClean="0">
              <a:solidFill>
                <a:schemeClr val="tx1"/>
              </a:solidFill>
              <a:latin typeface="Times New Roman" panose="02020603050405020304" pitchFamily="18" charset="0"/>
              <a:cs typeface="Times New Roman" panose="02020603050405020304" pitchFamily="18" charset="0"/>
            </a:rPr>
            <a:t>Behaviors of Concern</a:t>
          </a:r>
          <a:br>
            <a:rPr lang="en-US" sz="1800" dirty="0" smtClean="0">
              <a:solidFill>
                <a:schemeClr val="tx1"/>
              </a:solidFill>
              <a:latin typeface="Times New Roman" panose="02020603050405020304" pitchFamily="18" charset="0"/>
              <a:cs typeface="Times New Roman" panose="02020603050405020304" pitchFamily="18" charset="0"/>
            </a:rPr>
          </a:br>
          <a:r>
            <a:rPr lang="en-US" sz="1800" i="1" dirty="0" smtClean="0">
              <a:solidFill>
                <a:schemeClr val="tx1"/>
              </a:solidFill>
              <a:latin typeface="Times New Roman" panose="02020603050405020304" pitchFamily="18" charset="0"/>
              <a:cs typeface="Times New Roman" panose="02020603050405020304" pitchFamily="18" charset="0"/>
            </a:rPr>
            <a:t>- Intimidation, Harassment, Bullying, Making threats</a:t>
          </a:r>
          <a:endParaRPr lang="ko-KR" altLang="en-US" sz="1800" dirty="0">
            <a:solidFill>
              <a:schemeClr val="tx1"/>
            </a:solidFill>
            <a:latin typeface="Times New Roman" panose="02020603050405020304" pitchFamily="18" charset="0"/>
            <a:cs typeface="Times New Roman" panose="02020603050405020304" pitchFamily="18" charset="0"/>
          </a:endParaRPr>
        </a:p>
      </dgm:t>
    </dgm:pt>
    <dgm:pt modelId="{08FA0FFD-BFE2-4E2A-BD3E-2DADD8C9DED0}" type="parTrans" cxnId="{068C831D-FFD1-43E8-8078-02CC003A3221}">
      <dgm:prSet/>
      <dgm:spPr/>
      <dgm:t>
        <a:bodyPr/>
        <a:lstStyle/>
        <a:p>
          <a:pPr latinLnBrk="1"/>
          <a:endParaRPr lang="ko-KR" altLang="en-US"/>
        </a:p>
      </dgm:t>
    </dgm:pt>
    <dgm:pt modelId="{CF60E00A-A3CF-4BC6-8435-B6067B32CC23}" type="sibTrans" cxnId="{068C831D-FFD1-43E8-8078-02CC003A3221}">
      <dgm:prSet/>
      <dgm:spPr/>
      <dgm:t>
        <a:bodyPr/>
        <a:lstStyle/>
        <a:p>
          <a:pPr latinLnBrk="1"/>
          <a:endParaRPr lang="ko-KR" altLang="en-US"/>
        </a:p>
      </dgm:t>
    </dgm:pt>
    <dgm:pt modelId="{F1675146-9EA2-4CA0-95AB-1396DDFC279E}" type="pres">
      <dgm:prSet presAssocID="{67737918-C088-4683-9D6D-E20D8AE194F5}" presName="Name0" presStyleCnt="0">
        <dgm:presLayoutVars>
          <dgm:chMax val="7"/>
          <dgm:chPref val="7"/>
          <dgm:dir/>
        </dgm:presLayoutVars>
      </dgm:prSet>
      <dgm:spPr/>
      <dgm:t>
        <a:bodyPr/>
        <a:lstStyle/>
        <a:p>
          <a:endParaRPr lang="en-US"/>
        </a:p>
      </dgm:t>
    </dgm:pt>
    <dgm:pt modelId="{8F58F189-CE91-457E-BE84-AE27036FB6AA}" type="pres">
      <dgm:prSet presAssocID="{67737918-C088-4683-9D6D-E20D8AE194F5}" presName="Name1" presStyleCnt="0"/>
      <dgm:spPr/>
    </dgm:pt>
    <dgm:pt modelId="{FB6EEADC-D7DC-443E-9F5E-A4B8AFE02E93}" type="pres">
      <dgm:prSet presAssocID="{67737918-C088-4683-9D6D-E20D8AE194F5}" presName="cycle" presStyleCnt="0"/>
      <dgm:spPr/>
    </dgm:pt>
    <dgm:pt modelId="{80256D36-F216-46F1-8D08-DC6740043C57}" type="pres">
      <dgm:prSet presAssocID="{67737918-C088-4683-9D6D-E20D8AE194F5}" presName="srcNode" presStyleLbl="node1" presStyleIdx="0" presStyleCnt="6"/>
      <dgm:spPr/>
    </dgm:pt>
    <dgm:pt modelId="{1EE5912A-C8E8-4965-8731-6FBA44627F02}" type="pres">
      <dgm:prSet presAssocID="{67737918-C088-4683-9D6D-E20D8AE194F5}" presName="conn" presStyleLbl="parChTrans1D2" presStyleIdx="0" presStyleCnt="1"/>
      <dgm:spPr/>
      <dgm:t>
        <a:bodyPr/>
        <a:lstStyle/>
        <a:p>
          <a:endParaRPr lang="en-US"/>
        </a:p>
      </dgm:t>
    </dgm:pt>
    <dgm:pt modelId="{7E83435D-9B08-414C-927F-78FCB0641268}" type="pres">
      <dgm:prSet presAssocID="{67737918-C088-4683-9D6D-E20D8AE194F5}" presName="extraNode" presStyleLbl="node1" presStyleIdx="0" presStyleCnt="6"/>
      <dgm:spPr/>
    </dgm:pt>
    <dgm:pt modelId="{2FA6D2DE-D0FE-4FC2-A30B-55BB3731AD11}" type="pres">
      <dgm:prSet presAssocID="{67737918-C088-4683-9D6D-E20D8AE194F5}" presName="dstNode" presStyleLbl="node1" presStyleIdx="0" presStyleCnt="6"/>
      <dgm:spPr/>
    </dgm:pt>
    <dgm:pt modelId="{D938DB80-6375-462F-9829-50285C03E8BB}" type="pres">
      <dgm:prSet presAssocID="{8CE31159-D334-489E-8DA3-376C0719063E}" presName="text_1" presStyleLbl="node1" presStyleIdx="0" presStyleCnt="6" custScaleY="131726">
        <dgm:presLayoutVars>
          <dgm:bulletEnabled val="1"/>
        </dgm:presLayoutVars>
      </dgm:prSet>
      <dgm:spPr/>
      <dgm:t>
        <a:bodyPr/>
        <a:lstStyle/>
        <a:p>
          <a:pPr latinLnBrk="1"/>
          <a:endParaRPr lang="ko-KR" altLang="en-US"/>
        </a:p>
      </dgm:t>
    </dgm:pt>
    <dgm:pt modelId="{DEE49215-EA31-4190-9ABD-090D0CF6914E}" type="pres">
      <dgm:prSet presAssocID="{8CE31159-D334-489E-8DA3-376C0719063E}" presName="accent_1" presStyleCnt="0"/>
      <dgm:spPr/>
    </dgm:pt>
    <dgm:pt modelId="{423A5846-2BBA-45FF-B568-63F41618A83E}" type="pres">
      <dgm:prSet presAssocID="{8CE31159-D334-489E-8DA3-376C0719063E}" presName="accentRepeatNode" presStyleLbl="solidFgAcc1" presStyleIdx="0" presStyleCnt="6"/>
      <dgm:spPr>
        <a:blipFill rotWithShape="0">
          <a:blip xmlns:r="http://schemas.openxmlformats.org/officeDocument/2006/relationships" r:embed="rId2"/>
          <a:stretch>
            <a:fillRect/>
          </a:stretch>
        </a:blipFill>
      </dgm:spPr>
      <dgm:t>
        <a:bodyPr/>
        <a:lstStyle/>
        <a:p>
          <a:pPr latinLnBrk="1"/>
          <a:endParaRPr lang="ko-KR" altLang="en-US"/>
        </a:p>
      </dgm:t>
    </dgm:pt>
    <dgm:pt modelId="{16A96890-E1DB-43FB-9935-BC8BA2695749}" type="pres">
      <dgm:prSet presAssocID="{C7DA5F62-222B-4D91-B3BF-65604F0A476D}" presName="text_2" presStyleLbl="node1" presStyleIdx="1" presStyleCnt="6" custScaleY="131726">
        <dgm:presLayoutVars>
          <dgm:bulletEnabled val="1"/>
        </dgm:presLayoutVars>
      </dgm:prSet>
      <dgm:spPr/>
      <dgm:t>
        <a:bodyPr/>
        <a:lstStyle/>
        <a:p>
          <a:endParaRPr lang="en-US"/>
        </a:p>
      </dgm:t>
    </dgm:pt>
    <dgm:pt modelId="{0C01BA79-5A94-47F3-990D-489E912603B3}" type="pres">
      <dgm:prSet presAssocID="{C7DA5F62-222B-4D91-B3BF-65604F0A476D}" presName="accent_2" presStyleCnt="0"/>
      <dgm:spPr/>
    </dgm:pt>
    <dgm:pt modelId="{74F48B7B-99B5-41A6-B0CD-B6697EAF6DB5}" type="pres">
      <dgm:prSet presAssocID="{C7DA5F62-222B-4D91-B3BF-65604F0A476D}" presName="accentRepeatNode" presStyleLbl="solidFgAcc1" presStyleIdx="1" presStyleCnt="6"/>
      <dgm:spPr/>
    </dgm:pt>
    <dgm:pt modelId="{426DB440-B014-4100-92C2-CAD4F9C168A3}" type="pres">
      <dgm:prSet presAssocID="{A9857EE0-5883-4888-BC01-BFBCCFD48B46}" presName="text_3" presStyleLbl="node1" presStyleIdx="2" presStyleCnt="6" custScaleY="131726">
        <dgm:presLayoutVars>
          <dgm:bulletEnabled val="1"/>
        </dgm:presLayoutVars>
      </dgm:prSet>
      <dgm:spPr/>
      <dgm:t>
        <a:bodyPr/>
        <a:lstStyle/>
        <a:p>
          <a:endParaRPr lang="en-US"/>
        </a:p>
      </dgm:t>
    </dgm:pt>
    <dgm:pt modelId="{5F18949E-95A4-4A08-9E22-A7B8EB6E2EB0}" type="pres">
      <dgm:prSet presAssocID="{A9857EE0-5883-4888-BC01-BFBCCFD48B46}" presName="accent_3" presStyleCnt="0"/>
      <dgm:spPr/>
    </dgm:pt>
    <dgm:pt modelId="{8F3E307C-37E3-44EF-9AA5-C8210CE2B95C}" type="pres">
      <dgm:prSet presAssocID="{A9857EE0-5883-4888-BC01-BFBCCFD48B46}" presName="accentRepeatNode" presStyleLbl="solidFgAcc1" presStyleIdx="2" presStyleCnt="6"/>
      <dgm:spPr/>
    </dgm:pt>
    <dgm:pt modelId="{EE643FDF-85EF-4DA4-B12D-8BA5E2E88B77}" type="pres">
      <dgm:prSet presAssocID="{6C0D08CC-8EE1-4768-90E7-266A8B0AB85B}" presName="text_4" presStyleLbl="node1" presStyleIdx="3" presStyleCnt="6" custScaleY="131726">
        <dgm:presLayoutVars>
          <dgm:bulletEnabled val="1"/>
        </dgm:presLayoutVars>
      </dgm:prSet>
      <dgm:spPr/>
      <dgm:t>
        <a:bodyPr/>
        <a:lstStyle/>
        <a:p>
          <a:pPr latinLnBrk="1"/>
          <a:endParaRPr lang="ko-KR" altLang="en-US"/>
        </a:p>
      </dgm:t>
    </dgm:pt>
    <dgm:pt modelId="{4117E6CA-79A4-494B-812F-06DD5BC9201F}" type="pres">
      <dgm:prSet presAssocID="{6C0D08CC-8EE1-4768-90E7-266A8B0AB85B}" presName="accent_4" presStyleCnt="0"/>
      <dgm:spPr/>
    </dgm:pt>
    <dgm:pt modelId="{2ABF0E12-0A0A-4551-8F33-6E160DCEF508}" type="pres">
      <dgm:prSet presAssocID="{6C0D08CC-8EE1-4768-90E7-266A8B0AB85B}" presName="accentRepeatNode" presStyleLbl="solidFgAcc1" presStyleIdx="3" presStyleCnt="6"/>
      <dgm:spPr/>
    </dgm:pt>
    <dgm:pt modelId="{6D6F9CE2-FF03-41E1-89D0-5380E5349FD6}" type="pres">
      <dgm:prSet presAssocID="{0724E686-35AC-4B9E-A034-4443E77E4E6D}" presName="text_5" presStyleLbl="node1" presStyleIdx="4" presStyleCnt="6" custScaleY="131726">
        <dgm:presLayoutVars>
          <dgm:bulletEnabled val="1"/>
        </dgm:presLayoutVars>
      </dgm:prSet>
      <dgm:spPr/>
      <dgm:t>
        <a:bodyPr/>
        <a:lstStyle/>
        <a:p>
          <a:pPr latinLnBrk="1"/>
          <a:endParaRPr lang="ko-KR" altLang="en-US"/>
        </a:p>
      </dgm:t>
    </dgm:pt>
    <dgm:pt modelId="{4A437ED2-F07B-4C65-922A-4065AB9AF542}" type="pres">
      <dgm:prSet presAssocID="{0724E686-35AC-4B9E-A034-4443E77E4E6D}" presName="accent_5" presStyleCnt="0"/>
      <dgm:spPr/>
    </dgm:pt>
    <dgm:pt modelId="{A5613DD3-7A81-4252-8910-1AFA155DDA96}" type="pres">
      <dgm:prSet presAssocID="{0724E686-35AC-4B9E-A034-4443E77E4E6D}" presName="accentRepeatNode" presStyleLbl="solidFgAcc1" presStyleIdx="4" presStyleCnt="6"/>
      <dgm:spPr/>
    </dgm:pt>
    <dgm:pt modelId="{23D6886F-1FCA-48DD-ABC8-062353E37871}" type="pres">
      <dgm:prSet presAssocID="{AE5ADCF9-ACF0-4374-9F37-F69FFC645634}" presName="text_6" presStyleLbl="node1" presStyleIdx="5" presStyleCnt="6" custScaleY="129996">
        <dgm:presLayoutVars>
          <dgm:bulletEnabled val="1"/>
        </dgm:presLayoutVars>
      </dgm:prSet>
      <dgm:spPr/>
      <dgm:t>
        <a:bodyPr/>
        <a:lstStyle/>
        <a:p>
          <a:pPr latinLnBrk="1"/>
          <a:endParaRPr lang="ko-KR" altLang="en-US"/>
        </a:p>
      </dgm:t>
    </dgm:pt>
    <dgm:pt modelId="{E1470A70-33E5-4547-A74C-5BB97FBD73CC}" type="pres">
      <dgm:prSet presAssocID="{AE5ADCF9-ACF0-4374-9F37-F69FFC645634}" presName="accent_6" presStyleCnt="0"/>
      <dgm:spPr/>
    </dgm:pt>
    <dgm:pt modelId="{7DEAFE73-F7B9-41D2-A064-6A2499FADDD3}" type="pres">
      <dgm:prSet presAssocID="{AE5ADCF9-ACF0-4374-9F37-F69FFC645634}" presName="accentRepeatNode" presStyleLbl="solidFgAcc1" presStyleIdx="5" presStyleCnt="6"/>
      <dgm:spPr/>
    </dgm:pt>
  </dgm:ptLst>
  <dgm:cxnLst>
    <dgm:cxn modelId="{674A9489-81D6-45C0-8D7F-BF1050564571}" type="presOf" srcId="{67737918-C088-4683-9D6D-E20D8AE194F5}" destId="{F1675146-9EA2-4CA0-95AB-1396DDFC279E}" srcOrd="0" destOrd="0" presId="urn:microsoft.com/office/officeart/2008/layout/VerticalCurvedList"/>
    <dgm:cxn modelId="{6AFD7D84-478D-4749-8323-E9F068723572}" type="presOf" srcId="{6C0D08CC-8EE1-4768-90E7-266A8B0AB85B}" destId="{EE643FDF-85EF-4DA4-B12D-8BA5E2E88B77}" srcOrd="0" destOrd="0" presId="urn:microsoft.com/office/officeart/2008/layout/VerticalCurvedList"/>
    <dgm:cxn modelId="{D9F557FC-586C-4B3C-8938-1E68F61831E0}" type="presOf" srcId="{12A40BF7-ADAA-48AE-A13D-55D955574D77}" destId="{1EE5912A-C8E8-4965-8731-6FBA44627F02}" srcOrd="0" destOrd="0" presId="urn:microsoft.com/office/officeart/2008/layout/VerticalCurvedList"/>
    <dgm:cxn modelId="{59A30857-14A0-4210-B4D1-621B4869CCC9}" type="presOf" srcId="{A9857EE0-5883-4888-BC01-BFBCCFD48B46}" destId="{426DB440-B014-4100-92C2-CAD4F9C168A3}" srcOrd="0" destOrd="0" presId="urn:microsoft.com/office/officeart/2008/layout/VerticalCurvedList"/>
    <dgm:cxn modelId="{4276C0C9-7BD2-4801-B608-68FDCC50AF19}" type="presOf" srcId="{AE5ADCF9-ACF0-4374-9F37-F69FFC645634}" destId="{23D6886F-1FCA-48DD-ABC8-062353E37871}" srcOrd="0" destOrd="0" presId="urn:microsoft.com/office/officeart/2008/layout/VerticalCurvedList"/>
    <dgm:cxn modelId="{068C831D-FFD1-43E8-8078-02CC003A3221}" srcId="{67737918-C088-4683-9D6D-E20D8AE194F5}" destId="{C7DA5F62-222B-4D91-B3BF-65604F0A476D}" srcOrd="1" destOrd="0" parTransId="{08FA0FFD-BFE2-4E2A-BD3E-2DADD8C9DED0}" sibTransId="{CF60E00A-A3CF-4BC6-8435-B6067B32CC23}"/>
    <dgm:cxn modelId="{4F789580-F58D-495C-AD27-5D0319E69495}" type="presOf" srcId="{8CE31159-D334-489E-8DA3-376C0719063E}" destId="{D938DB80-6375-462F-9829-50285C03E8BB}" srcOrd="0" destOrd="0" presId="urn:microsoft.com/office/officeart/2008/layout/VerticalCurvedList"/>
    <dgm:cxn modelId="{AB5192F1-228A-4C0A-A96D-ECF772431316}" srcId="{67737918-C088-4683-9D6D-E20D8AE194F5}" destId="{0724E686-35AC-4B9E-A034-4443E77E4E6D}" srcOrd="4" destOrd="0" parTransId="{2B78BC12-E833-43AF-8639-6EED8A449C68}" sibTransId="{EC7D1DE5-3E2F-4C6C-B973-FA66AB73A135}"/>
    <dgm:cxn modelId="{0C29D5D5-B7F6-46D2-B8D6-D2538B41CF2C}" type="presOf" srcId="{C7DA5F62-222B-4D91-B3BF-65604F0A476D}" destId="{16A96890-E1DB-43FB-9935-BC8BA2695749}" srcOrd="0" destOrd="0" presId="urn:microsoft.com/office/officeart/2008/layout/VerticalCurvedList"/>
    <dgm:cxn modelId="{0D452E23-86C2-46EE-BC14-72958AFB8407}" type="presOf" srcId="{0724E686-35AC-4B9E-A034-4443E77E4E6D}" destId="{6D6F9CE2-FF03-41E1-89D0-5380E5349FD6}" srcOrd="0" destOrd="0" presId="urn:microsoft.com/office/officeart/2008/layout/VerticalCurvedList"/>
    <dgm:cxn modelId="{25C422AA-A1F7-470E-94DE-37F8D899FAA0}" srcId="{67737918-C088-4683-9D6D-E20D8AE194F5}" destId="{AE5ADCF9-ACF0-4374-9F37-F69FFC645634}" srcOrd="5" destOrd="0" parTransId="{C634B417-4A49-4A78-9245-CA0CFE10E715}" sibTransId="{7BE73E00-037F-454C-A37B-C86846AD883D}"/>
    <dgm:cxn modelId="{116F1AFE-D4EF-41D9-ACC2-2AD640015E8F}" srcId="{67737918-C088-4683-9D6D-E20D8AE194F5}" destId="{6C0D08CC-8EE1-4768-90E7-266A8B0AB85B}" srcOrd="3" destOrd="0" parTransId="{D9A7B005-855B-4BDB-8D37-F533CDEBE2E0}" sibTransId="{0148070C-2BF8-4E46-BFAC-4DB1E38919CC}"/>
    <dgm:cxn modelId="{5CA9A429-FEB5-4297-AA6A-BC937B031FCE}" srcId="{67737918-C088-4683-9D6D-E20D8AE194F5}" destId="{8CE31159-D334-489E-8DA3-376C0719063E}" srcOrd="0" destOrd="0" parTransId="{F9C04A46-AA26-4467-85F1-BFE74FD9B654}" sibTransId="{12A40BF7-ADAA-48AE-A13D-55D955574D77}"/>
    <dgm:cxn modelId="{80DCD1AD-1C24-40E9-BF05-F6B224423205}" srcId="{67737918-C088-4683-9D6D-E20D8AE194F5}" destId="{A9857EE0-5883-4888-BC01-BFBCCFD48B46}" srcOrd="2" destOrd="0" parTransId="{72845CFB-453C-41DA-B01E-14C223F7A482}" sibTransId="{ECE9AD24-EF37-405A-A5F6-EBA85278445D}"/>
    <dgm:cxn modelId="{C5F28991-771D-4788-AC2A-23AC113F75EF}" type="presParOf" srcId="{F1675146-9EA2-4CA0-95AB-1396DDFC279E}" destId="{8F58F189-CE91-457E-BE84-AE27036FB6AA}" srcOrd="0" destOrd="0" presId="urn:microsoft.com/office/officeart/2008/layout/VerticalCurvedList"/>
    <dgm:cxn modelId="{0665DE56-E600-4689-877B-1AF4C450AEC8}" type="presParOf" srcId="{8F58F189-CE91-457E-BE84-AE27036FB6AA}" destId="{FB6EEADC-D7DC-443E-9F5E-A4B8AFE02E93}" srcOrd="0" destOrd="0" presId="urn:microsoft.com/office/officeart/2008/layout/VerticalCurvedList"/>
    <dgm:cxn modelId="{FD8D6308-D628-4200-84E4-0CF0DF892852}" type="presParOf" srcId="{FB6EEADC-D7DC-443E-9F5E-A4B8AFE02E93}" destId="{80256D36-F216-46F1-8D08-DC6740043C57}" srcOrd="0" destOrd="0" presId="urn:microsoft.com/office/officeart/2008/layout/VerticalCurvedList"/>
    <dgm:cxn modelId="{F4695EE1-F8D4-4960-B6E6-0693D8C9E525}" type="presParOf" srcId="{FB6EEADC-D7DC-443E-9F5E-A4B8AFE02E93}" destId="{1EE5912A-C8E8-4965-8731-6FBA44627F02}" srcOrd="1" destOrd="0" presId="urn:microsoft.com/office/officeart/2008/layout/VerticalCurvedList"/>
    <dgm:cxn modelId="{3CD3E4E9-3319-4D15-9D46-263905B4DCF1}" type="presParOf" srcId="{FB6EEADC-D7DC-443E-9F5E-A4B8AFE02E93}" destId="{7E83435D-9B08-414C-927F-78FCB0641268}" srcOrd="2" destOrd="0" presId="urn:microsoft.com/office/officeart/2008/layout/VerticalCurvedList"/>
    <dgm:cxn modelId="{F518B3BC-813D-42C1-B625-A0878E985508}" type="presParOf" srcId="{FB6EEADC-D7DC-443E-9F5E-A4B8AFE02E93}" destId="{2FA6D2DE-D0FE-4FC2-A30B-55BB3731AD11}" srcOrd="3" destOrd="0" presId="urn:microsoft.com/office/officeart/2008/layout/VerticalCurvedList"/>
    <dgm:cxn modelId="{D93A39A0-A341-4173-98B2-B43ED7E60551}" type="presParOf" srcId="{8F58F189-CE91-457E-BE84-AE27036FB6AA}" destId="{D938DB80-6375-462F-9829-50285C03E8BB}" srcOrd="1" destOrd="0" presId="urn:microsoft.com/office/officeart/2008/layout/VerticalCurvedList"/>
    <dgm:cxn modelId="{9903CC5A-72AA-4C4F-A644-C74FAC311FE6}" type="presParOf" srcId="{8F58F189-CE91-457E-BE84-AE27036FB6AA}" destId="{DEE49215-EA31-4190-9ABD-090D0CF6914E}" srcOrd="2" destOrd="0" presId="urn:microsoft.com/office/officeart/2008/layout/VerticalCurvedList"/>
    <dgm:cxn modelId="{32D2C36D-B089-4FBE-8593-20BFA7D82B77}" type="presParOf" srcId="{DEE49215-EA31-4190-9ABD-090D0CF6914E}" destId="{423A5846-2BBA-45FF-B568-63F41618A83E}" srcOrd="0" destOrd="0" presId="urn:microsoft.com/office/officeart/2008/layout/VerticalCurvedList"/>
    <dgm:cxn modelId="{DF0C9B36-4D94-4F2C-B720-694C79D04BA4}" type="presParOf" srcId="{8F58F189-CE91-457E-BE84-AE27036FB6AA}" destId="{16A96890-E1DB-43FB-9935-BC8BA2695749}" srcOrd="3" destOrd="0" presId="urn:microsoft.com/office/officeart/2008/layout/VerticalCurvedList"/>
    <dgm:cxn modelId="{FA65B6D5-FBB6-434F-BCAB-603669B1947E}" type="presParOf" srcId="{8F58F189-CE91-457E-BE84-AE27036FB6AA}" destId="{0C01BA79-5A94-47F3-990D-489E912603B3}" srcOrd="4" destOrd="0" presId="urn:microsoft.com/office/officeart/2008/layout/VerticalCurvedList"/>
    <dgm:cxn modelId="{748F8831-EFE4-47DF-AC84-5226D22E6539}" type="presParOf" srcId="{0C01BA79-5A94-47F3-990D-489E912603B3}" destId="{74F48B7B-99B5-41A6-B0CD-B6697EAF6DB5}" srcOrd="0" destOrd="0" presId="urn:microsoft.com/office/officeart/2008/layout/VerticalCurvedList"/>
    <dgm:cxn modelId="{20CE725A-70DF-48A4-AEC8-00D86AA7C566}" type="presParOf" srcId="{8F58F189-CE91-457E-BE84-AE27036FB6AA}" destId="{426DB440-B014-4100-92C2-CAD4F9C168A3}" srcOrd="5" destOrd="0" presId="urn:microsoft.com/office/officeart/2008/layout/VerticalCurvedList"/>
    <dgm:cxn modelId="{BA8BEE2B-B910-4716-A57A-510677B2C461}" type="presParOf" srcId="{8F58F189-CE91-457E-BE84-AE27036FB6AA}" destId="{5F18949E-95A4-4A08-9E22-A7B8EB6E2EB0}" srcOrd="6" destOrd="0" presId="urn:microsoft.com/office/officeart/2008/layout/VerticalCurvedList"/>
    <dgm:cxn modelId="{D854D2AB-BC0F-4FE6-9E95-843481254D2A}" type="presParOf" srcId="{5F18949E-95A4-4A08-9E22-A7B8EB6E2EB0}" destId="{8F3E307C-37E3-44EF-9AA5-C8210CE2B95C}" srcOrd="0" destOrd="0" presId="urn:microsoft.com/office/officeart/2008/layout/VerticalCurvedList"/>
    <dgm:cxn modelId="{D2FC4401-0792-445E-99F8-5779927FFB6B}" type="presParOf" srcId="{8F58F189-CE91-457E-BE84-AE27036FB6AA}" destId="{EE643FDF-85EF-4DA4-B12D-8BA5E2E88B77}" srcOrd="7" destOrd="0" presId="urn:microsoft.com/office/officeart/2008/layout/VerticalCurvedList"/>
    <dgm:cxn modelId="{3ABEC526-2978-4E21-96EA-B105F64EEB1B}" type="presParOf" srcId="{8F58F189-CE91-457E-BE84-AE27036FB6AA}" destId="{4117E6CA-79A4-494B-812F-06DD5BC9201F}" srcOrd="8" destOrd="0" presId="urn:microsoft.com/office/officeart/2008/layout/VerticalCurvedList"/>
    <dgm:cxn modelId="{F78E15E9-7748-47E5-A129-0B8EA96AD796}" type="presParOf" srcId="{4117E6CA-79A4-494B-812F-06DD5BC9201F}" destId="{2ABF0E12-0A0A-4551-8F33-6E160DCEF508}" srcOrd="0" destOrd="0" presId="urn:microsoft.com/office/officeart/2008/layout/VerticalCurvedList"/>
    <dgm:cxn modelId="{A6C66CC7-63F7-45E1-8785-150A4D1814C7}" type="presParOf" srcId="{8F58F189-CE91-457E-BE84-AE27036FB6AA}" destId="{6D6F9CE2-FF03-41E1-89D0-5380E5349FD6}" srcOrd="9" destOrd="0" presId="urn:microsoft.com/office/officeart/2008/layout/VerticalCurvedList"/>
    <dgm:cxn modelId="{E3AD3686-C4FC-408A-BC24-C55D4CD3027F}" type="presParOf" srcId="{8F58F189-CE91-457E-BE84-AE27036FB6AA}" destId="{4A437ED2-F07B-4C65-922A-4065AB9AF542}" srcOrd="10" destOrd="0" presId="urn:microsoft.com/office/officeart/2008/layout/VerticalCurvedList"/>
    <dgm:cxn modelId="{AE6083C1-6043-4C9D-B0AE-B3120301564C}" type="presParOf" srcId="{4A437ED2-F07B-4C65-922A-4065AB9AF542}" destId="{A5613DD3-7A81-4252-8910-1AFA155DDA96}" srcOrd="0" destOrd="0" presId="urn:microsoft.com/office/officeart/2008/layout/VerticalCurvedList"/>
    <dgm:cxn modelId="{9A821FF1-BB51-4CD0-9786-0EAD3AD0B18C}" type="presParOf" srcId="{8F58F189-CE91-457E-BE84-AE27036FB6AA}" destId="{23D6886F-1FCA-48DD-ABC8-062353E37871}" srcOrd="11" destOrd="0" presId="urn:microsoft.com/office/officeart/2008/layout/VerticalCurvedList"/>
    <dgm:cxn modelId="{326E58C5-7F8E-40D0-BF5E-AB5151DFA707}" type="presParOf" srcId="{8F58F189-CE91-457E-BE84-AE27036FB6AA}" destId="{E1470A70-33E5-4547-A74C-5BB97FBD73CC}" srcOrd="12" destOrd="0" presId="urn:microsoft.com/office/officeart/2008/layout/VerticalCurvedList"/>
    <dgm:cxn modelId="{8D23B204-5FB6-4207-A670-4D4003FAD9CF}" type="presParOf" srcId="{E1470A70-33E5-4547-A74C-5BB97FBD73CC}" destId="{7DEAFE73-F7B9-41D2-A064-6A2499FADDD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4AA5AA-FBFE-435D-A9B4-458A8442C5AB}">
      <dsp:nvSpPr>
        <dsp:cNvPr id="0" name=""/>
        <dsp:cNvSpPr/>
      </dsp:nvSpPr>
      <dsp:spPr>
        <a:xfrm rot="16200000">
          <a:off x="823035" y="-823035"/>
          <a:ext cx="2032000" cy="3678071"/>
        </a:xfrm>
        <a:prstGeom prst="round1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latinLnBrk="1">
            <a:lnSpc>
              <a:spcPct val="90000"/>
            </a:lnSpc>
            <a:spcBef>
              <a:spcPct val="0"/>
            </a:spcBef>
            <a:spcAft>
              <a:spcPct val="35000"/>
            </a:spcAft>
          </a:pPr>
          <a:r>
            <a:rPr lang="en-US" sz="2500" kern="1200" dirty="0">
              <a:latin typeface="Times New Roman"/>
              <a:cs typeface="Times New Roman"/>
            </a:rPr>
            <a:t>Counseling Mental</a:t>
          </a:r>
          <a:br>
            <a:rPr lang="en-US" sz="2500" kern="1200" dirty="0">
              <a:latin typeface="Times New Roman"/>
              <a:cs typeface="Times New Roman"/>
            </a:rPr>
          </a:br>
          <a:r>
            <a:rPr lang="en-US" sz="2500" kern="1200" dirty="0">
              <a:latin typeface="Times New Roman"/>
              <a:cs typeface="Times New Roman"/>
            </a:rPr>
            <a:t>Health Center (CMHC) </a:t>
          </a:r>
        </a:p>
        <a:p>
          <a:pPr lvl="0" algn="ctr" defTabSz="1111250" latinLnBrk="1">
            <a:lnSpc>
              <a:spcPct val="90000"/>
            </a:lnSpc>
            <a:spcBef>
              <a:spcPct val="0"/>
            </a:spcBef>
            <a:spcAft>
              <a:spcPct val="35000"/>
            </a:spcAft>
          </a:pPr>
          <a:r>
            <a:rPr lang="en-US" sz="2500" kern="1200" dirty="0">
              <a:latin typeface="Times New Roman"/>
              <a:cs typeface="Times New Roman"/>
            </a:rPr>
            <a:t>512-471-3515</a:t>
          </a:r>
          <a:endParaRPr lang="ko-KR" altLang="en-US" sz="2500" kern="1200" dirty="0"/>
        </a:p>
      </dsp:txBody>
      <dsp:txXfrm rot="5400000">
        <a:off x="0" y="0"/>
        <a:ext cx="3678071" cy="1524000"/>
      </dsp:txXfrm>
    </dsp:sp>
    <dsp:sp modelId="{647A34F3-F13F-4CB0-8A2C-276B5EA61615}">
      <dsp:nvSpPr>
        <dsp:cNvPr id="0" name=""/>
        <dsp:cNvSpPr/>
      </dsp:nvSpPr>
      <dsp:spPr>
        <a:xfrm>
          <a:off x="3678071" y="0"/>
          <a:ext cx="3678071" cy="2032000"/>
        </a:xfrm>
        <a:prstGeom prst="round1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latinLnBrk="1">
            <a:lnSpc>
              <a:spcPct val="90000"/>
            </a:lnSpc>
            <a:spcBef>
              <a:spcPct val="0"/>
            </a:spcBef>
            <a:spcAft>
              <a:spcPct val="35000"/>
            </a:spcAft>
          </a:pPr>
          <a:r>
            <a:rPr lang="en-US" sz="2500" kern="1200" dirty="0">
              <a:latin typeface="Times New Roman"/>
              <a:cs typeface="Times New Roman"/>
            </a:rPr>
            <a:t>CMHC Crisis Line (24/7)  </a:t>
          </a:r>
        </a:p>
        <a:p>
          <a:pPr lvl="0" algn="ctr" defTabSz="1111250" latinLnBrk="1">
            <a:lnSpc>
              <a:spcPct val="90000"/>
            </a:lnSpc>
            <a:spcBef>
              <a:spcPct val="0"/>
            </a:spcBef>
            <a:spcAft>
              <a:spcPct val="35000"/>
            </a:spcAft>
          </a:pPr>
          <a:r>
            <a:rPr lang="en-US" sz="2500" kern="1200" dirty="0">
              <a:latin typeface="Times New Roman"/>
              <a:cs typeface="Times New Roman"/>
            </a:rPr>
            <a:t>512-471-2255</a:t>
          </a:r>
          <a:endParaRPr lang="ko-KR" altLang="en-US" sz="2500" kern="1200" dirty="0"/>
        </a:p>
      </dsp:txBody>
      <dsp:txXfrm>
        <a:off x="3678071" y="0"/>
        <a:ext cx="3678071" cy="1524000"/>
      </dsp:txXfrm>
    </dsp:sp>
    <dsp:sp modelId="{227C9CE0-487C-476B-8CDF-6559A5EE1E38}">
      <dsp:nvSpPr>
        <dsp:cNvPr id="0" name=""/>
        <dsp:cNvSpPr/>
      </dsp:nvSpPr>
      <dsp:spPr>
        <a:xfrm rot="10800000">
          <a:off x="0" y="2032000"/>
          <a:ext cx="3678071" cy="2032000"/>
        </a:xfrm>
        <a:prstGeom prst="round1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lvl="0" algn="ctr" defTabSz="1111250" latinLnBrk="1">
            <a:lnSpc>
              <a:spcPct val="90000"/>
            </a:lnSpc>
            <a:spcBef>
              <a:spcPct val="0"/>
            </a:spcBef>
            <a:spcAft>
              <a:spcPct val="35000"/>
            </a:spcAft>
          </a:pPr>
          <a:r>
            <a:rPr lang="en-US" sz="2500" kern="1200" dirty="0">
              <a:latin typeface="Times New Roman"/>
              <a:cs typeface="Times New Roman"/>
            </a:rPr>
            <a:t>University Health</a:t>
          </a:r>
          <a:br>
            <a:rPr lang="en-US" sz="2500" kern="1200" dirty="0">
              <a:latin typeface="Times New Roman"/>
              <a:cs typeface="Times New Roman"/>
            </a:rPr>
          </a:br>
          <a:r>
            <a:rPr lang="en-US" sz="2500" kern="1200" dirty="0">
              <a:latin typeface="Times New Roman"/>
              <a:cs typeface="Times New Roman"/>
            </a:rPr>
            <a:t>Services (UHS)</a:t>
          </a:r>
        </a:p>
        <a:p>
          <a:pPr lvl="0" algn="ctr" defTabSz="1111250" latinLnBrk="1">
            <a:lnSpc>
              <a:spcPct val="90000"/>
            </a:lnSpc>
            <a:spcBef>
              <a:spcPct val="0"/>
            </a:spcBef>
            <a:spcAft>
              <a:spcPct val="35000"/>
            </a:spcAft>
          </a:pPr>
          <a:r>
            <a:rPr lang="en-US" sz="2500" kern="1200" dirty="0">
              <a:latin typeface="Times New Roman"/>
              <a:cs typeface="Times New Roman"/>
            </a:rPr>
            <a:t>512-471-4955</a:t>
          </a:r>
          <a:endParaRPr lang="ko-KR" altLang="en-US" sz="2500" kern="1200" dirty="0"/>
        </a:p>
      </dsp:txBody>
      <dsp:txXfrm rot="10800000">
        <a:off x="0" y="2539999"/>
        <a:ext cx="3678071" cy="1524000"/>
      </dsp:txXfrm>
    </dsp:sp>
    <dsp:sp modelId="{EE0C2099-A164-43B0-BE3F-754DF2B9DDDB}">
      <dsp:nvSpPr>
        <dsp:cNvPr id="0" name=""/>
        <dsp:cNvSpPr/>
      </dsp:nvSpPr>
      <dsp:spPr>
        <a:xfrm rot="5400000">
          <a:off x="4501107" y="1208964"/>
          <a:ext cx="2032000" cy="3678071"/>
        </a:xfrm>
        <a:prstGeom prst="round1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latinLnBrk="1">
            <a:lnSpc>
              <a:spcPct val="90000"/>
            </a:lnSpc>
            <a:spcBef>
              <a:spcPct val="0"/>
            </a:spcBef>
            <a:spcAft>
              <a:spcPct val="35000"/>
            </a:spcAft>
          </a:pPr>
          <a:r>
            <a:rPr lang="en-US" sz="2500" kern="1200" dirty="0">
              <a:latin typeface="Times New Roman"/>
              <a:cs typeface="Times New Roman"/>
            </a:rPr>
            <a:t>Employee Assistance</a:t>
          </a:r>
          <a:br>
            <a:rPr lang="en-US" sz="2500" kern="1200" dirty="0">
              <a:latin typeface="Times New Roman"/>
              <a:cs typeface="Times New Roman"/>
            </a:rPr>
          </a:br>
          <a:r>
            <a:rPr lang="en-US" sz="2500" kern="1200" dirty="0">
              <a:latin typeface="Times New Roman"/>
              <a:cs typeface="Times New Roman"/>
            </a:rPr>
            <a:t>Program (EAP)</a:t>
          </a:r>
        </a:p>
        <a:p>
          <a:pPr lvl="0" algn="ctr" defTabSz="1111250" latinLnBrk="1">
            <a:lnSpc>
              <a:spcPct val="90000"/>
            </a:lnSpc>
            <a:spcBef>
              <a:spcPct val="0"/>
            </a:spcBef>
            <a:spcAft>
              <a:spcPct val="35000"/>
            </a:spcAft>
          </a:pPr>
          <a:r>
            <a:rPr lang="en-US" sz="2500" kern="1200" dirty="0">
              <a:latin typeface="Times New Roman"/>
              <a:cs typeface="Times New Roman"/>
            </a:rPr>
            <a:t>512-471-3366</a:t>
          </a:r>
          <a:endParaRPr lang="ko-KR" altLang="en-US" sz="2500" kern="1200" dirty="0"/>
        </a:p>
      </dsp:txBody>
      <dsp:txXfrm rot="-5400000">
        <a:off x="3678072" y="2539999"/>
        <a:ext cx="3678071" cy="1524000"/>
      </dsp:txXfrm>
    </dsp:sp>
    <dsp:sp modelId="{25FCDE4C-79DD-463E-A0FB-6E1933464EC6}">
      <dsp:nvSpPr>
        <dsp:cNvPr id="0" name=""/>
        <dsp:cNvSpPr/>
      </dsp:nvSpPr>
      <dsp:spPr>
        <a:xfrm>
          <a:off x="2047644" y="1434906"/>
          <a:ext cx="3260853" cy="1194186"/>
        </a:xfrm>
        <a:prstGeom prst="roundRect">
          <a:avLst/>
        </a:prstGeom>
        <a:solidFill>
          <a:schemeClr val="accent2">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latinLnBrk="1">
            <a:lnSpc>
              <a:spcPct val="90000"/>
            </a:lnSpc>
            <a:spcBef>
              <a:spcPct val="0"/>
            </a:spcBef>
            <a:spcAft>
              <a:spcPct val="35000"/>
            </a:spcAft>
          </a:pPr>
          <a:r>
            <a:rPr lang="en-US" altLang="ko-KR" sz="2800" b="1" u="sng" kern="1200" dirty="0">
              <a:solidFill>
                <a:srgbClr val="BF5700"/>
              </a:solidFill>
              <a:latin typeface="Times New Roman" panose="02020603050405020304" pitchFamily="18" charset="0"/>
              <a:cs typeface="Times New Roman" panose="02020603050405020304" pitchFamily="18" charset="0"/>
            </a:rPr>
            <a:t>Confidential </a:t>
          </a:r>
          <a:r>
            <a:rPr lang="en-US" altLang="ko-KR" sz="2800" b="1" kern="1200" dirty="0">
              <a:solidFill>
                <a:srgbClr val="BF5700"/>
              </a:solidFill>
              <a:latin typeface="Times New Roman" panose="02020603050405020304" pitchFamily="18" charset="0"/>
              <a:cs typeface="Times New Roman" panose="02020603050405020304" pitchFamily="18" charset="0"/>
            </a:rPr>
            <a:t>Reporting Options</a:t>
          </a:r>
          <a:endParaRPr lang="ko-KR" altLang="en-US" sz="2800" b="1" kern="1200" dirty="0">
            <a:solidFill>
              <a:srgbClr val="BF5700"/>
            </a:solidFill>
            <a:latin typeface="Times New Roman" panose="02020603050405020304" pitchFamily="18" charset="0"/>
            <a:cs typeface="Times New Roman" panose="02020603050405020304" pitchFamily="18" charset="0"/>
          </a:endParaRPr>
        </a:p>
      </dsp:txBody>
      <dsp:txXfrm>
        <a:off x="2105939" y="1493201"/>
        <a:ext cx="3144263" cy="10775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5912A-C8E8-4965-8731-6FBA44627F02}">
      <dsp:nvSpPr>
        <dsp:cNvPr id="0" name=""/>
        <dsp:cNvSpPr/>
      </dsp:nvSpPr>
      <dsp:spPr>
        <a:xfrm>
          <a:off x="-5700713" y="-872606"/>
          <a:ext cx="6787113" cy="6787113"/>
        </a:xfrm>
        <a:prstGeom prst="blockArc">
          <a:avLst>
            <a:gd name="adj1" fmla="val 18900000"/>
            <a:gd name="adj2" fmla="val 2700000"/>
            <a:gd name="adj3" fmla="val 318"/>
          </a:avLst>
        </a:pr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38DB80-6375-462F-9829-50285C03E8BB}">
      <dsp:nvSpPr>
        <dsp:cNvPr id="0" name=""/>
        <dsp:cNvSpPr/>
      </dsp:nvSpPr>
      <dsp:spPr>
        <a:xfrm>
          <a:off x="404819" y="181303"/>
          <a:ext cx="7242973" cy="699216"/>
        </a:xfrm>
        <a:prstGeom prst="rect">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1331" tIns="45720" rIns="45720" bIns="45720" numCol="1" spcCol="1270" anchor="ctr" anchorCtr="0">
          <a:noAutofit/>
        </a:bodyPr>
        <a:lstStyle/>
        <a:p>
          <a:pPr lvl="0" algn="l" defTabSz="800100" latinLnBrk="1">
            <a:lnSpc>
              <a:spcPct val="90000"/>
            </a:lnSpc>
            <a:spcBef>
              <a:spcPct val="0"/>
            </a:spcBef>
            <a:spcAft>
              <a:spcPct val="35000"/>
            </a:spcAft>
          </a:pPr>
          <a:r>
            <a:rPr lang="en-US" altLang="ko-KR" sz="1800" kern="1200" dirty="0" smtClean="0">
              <a:solidFill>
                <a:schemeClr val="tx1"/>
              </a:solidFill>
              <a:latin typeface="Times New Roman" panose="02020603050405020304" pitchFamily="18" charset="0"/>
              <a:cs typeface="Times New Roman" panose="02020603050405020304" pitchFamily="18" charset="0"/>
            </a:rPr>
            <a:t>People do not just </a:t>
          </a:r>
          <a:r>
            <a:rPr lang="en-US" altLang="ko-KR" sz="1800" b="1" kern="1200" dirty="0" smtClean="0">
              <a:solidFill>
                <a:schemeClr val="tx1"/>
              </a:solidFill>
              <a:latin typeface="Times New Roman" panose="02020603050405020304" pitchFamily="18" charset="0"/>
              <a:cs typeface="Times New Roman" panose="02020603050405020304" pitchFamily="18" charset="0"/>
              <a:hlinkClick xmlns:r="http://schemas.openxmlformats.org/officeDocument/2006/relationships" r:id="rId1"/>
            </a:rPr>
            <a:t>SNAP</a:t>
          </a:r>
          <a:r>
            <a:rPr lang="en-US" altLang="ko-KR" sz="1800" b="1" kern="1200" dirty="0" smtClean="0">
              <a:solidFill>
                <a:schemeClr val="tx1"/>
              </a:solidFill>
              <a:latin typeface="Times New Roman" panose="02020603050405020304" pitchFamily="18" charset="0"/>
              <a:cs typeface="Times New Roman" panose="02020603050405020304" pitchFamily="18" charset="0"/>
            </a:rPr>
            <a:t>. </a:t>
          </a:r>
          <a:r>
            <a:rPr lang="en-US" altLang="ko-KR" sz="1800" b="0" kern="1200" dirty="0" smtClean="0">
              <a:solidFill>
                <a:schemeClr val="tx1"/>
              </a:solidFill>
              <a:latin typeface="Times New Roman" panose="02020603050405020304" pitchFamily="18" charset="0"/>
              <a:cs typeface="Times New Roman" panose="02020603050405020304" pitchFamily="18" charset="0"/>
            </a:rPr>
            <a:t>They move down path toward “Just Snap”.</a:t>
          </a:r>
          <a:endParaRPr lang="ko-KR" altLang="en-US" sz="1800" b="0" kern="1200" dirty="0">
            <a:solidFill>
              <a:schemeClr val="tx1"/>
            </a:solidFill>
            <a:latin typeface="Times New Roman" panose="02020603050405020304" pitchFamily="18" charset="0"/>
            <a:cs typeface="Times New Roman" panose="02020603050405020304" pitchFamily="18" charset="0"/>
          </a:endParaRPr>
        </a:p>
      </dsp:txBody>
      <dsp:txXfrm>
        <a:off x="404819" y="181303"/>
        <a:ext cx="7242973" cy="699216"/>
      </dsp:txXfrm>
    </dsp:sp>
    <dsp:sp modelId="{423A5846-2BBA-45FF-B568-63F41618A83E}">
      <dsp:nvSpPr>
        <dsp:cNvPr id="0" name=""/>
        <dsp:cNvSpPr/>
      </dsp:nvSpPr>
      <dsp:spPr>
        <a:xfrm>
          <a:off x="73062" y="199155"/>
          <a:ext cx="663514" cy="663514"/>
        </a:xfrm>
        <a:prstGeom prst="ellipse">
          <a:avLst/>
        </a:prstGeom>
        <a:blipFill rotWithShape="0">
          <a:blip xmlns:r="http://schemas.openxmlformats.org/officeDocument/2006/relationships" r:embed="rId2"/>
          <a:stretch>
            <a:fillRect/>
          </a:stretch>
        </a:blip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A96890-E1DB-43FB-9935-BC8BA2695749}">
      <dsp:nvSpPr>
        <dsp:cNvPr id="0" name=""/>
        <dsp:cNvSpPr/>
      </dsp:nvSpPr>
      <dsp:spPr>
        <a:xfrm>
          <a:off x="841448" y="977419"/>
          <a:ext cx="6806345" cy="699216"/>
        </a:xfrm>
        <a:prstGeom prst="rect">
          <a:avLst/>
        </a:prstGeom>
        <a:solidFill>
          <a:schemeClr val="accent2">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1331" tIns="45720" rIns="45720" bIns="45720" numCol="1" spcCol="1270" anchor="ctr" anchorCtr="0">
          <a:noAutofit/>
        </a:bodyPr>
        <a:lstStyle/>
        <a:p>
          <a:pPr lvl="0" algn="l" defTabSz="800100" latinLnBrk="1">
            <a:lnSpc>
              <a:spcPct val="90000"/>
            </a:lnSpc>
            <a:spcBef>
              <a:spcPct val="0"/>
            </a:spcBef>
            <a:spcAft>
              <a:spcPct val="35000"/>
            </a:spcAft>
          </a:pPr>
          <a:r>
            <a:rPr lang="en-US" sz="1800" kern="1200" dirty="0" smtClean="0">
              <a:solidFill>
                <a:schemeClr val="tx1"/>
              </a:solidFill>
              <a:latin typeface="Times New Roman" panose="02020603050405020304" pitchFamily="18" charset="0"/>
              <a:cs typeface="Times New Roman" panose="02020603050405020304" pitchFamily="18" charset="0"/>
            </a:rPr>
            <a:t>Behaviors of Concern</a:t>
          </a:r>
          <a:br>
            <a:rPr lang="en-US" sz="1800" kern="1200" dirty="0" smtClean="0">
              <a:solidFill>
                <a:schemeClr val="tx1"/>
              </a:solidFill>
              <a:latin typeface="Times New Roman" panose="02020603050405020304" pitchFamily="18" charset="0"/>
              <a:cs typeface="Times New Roman" panose="02020603050405020304" pitchFamily="18" charset="0"/>
            </a:rPr>
          </a:br>
          <a:r>
            <a:rPr lang="en-US" sz="1800" i="1" kern="1200" dirty="0" smtClean="0">
              <a:solidFill>
                <a:schemeClr val="tx1"/>
              </a:solidFill>
              <a:latin typeface="Times New Roman" panose="02020603050405020304" pitchFamily="18" charset="0"/>
              <a:cs typeface="Times New Roman" panose="02020603050405020304" pitchFamily="18" charset="0"/>
            </a:rPr>
            <a:t>- Intimidation, Harassment, Bullying, Making threats</a:t>
          </a:r>
          <a:endParaRPr lang="ko-KR" altLang="en-US" sz="1800" kern="1200" dirty="0">
            <a:solidFill>
              <a:schemeClr val="tx1"/>
            </a:solidFill>
            <a:latin typeface="Times New Roman" panose="02020603050405020304" pitchFamily="18" charset="0"/>
            <a:cs typeface="Times New Roman" panose="02020603050405020304" pitchFamily="18" charset="0"/>
          </a:endParaRPr>
        </a:p>
      </dsp:txBody>
      <dsp:txXfrm>
        <a:off x="841448" y="977419"/>
        <a:ext cx="6806345" cy="699216"/>
      </dsp:txXfrm>
    </dsp:sp>
    <dsp:sp modelId="{74F48B7B-99B5-41A6-B0CD-B6697EAF6DB5}">
      <dsp:nvSpPr>
        <dsp:cNvPr id="0" name=""/>
        <dsp:cNvSpPr/>
      </dsp:nvSpPr>
      <dsp:spPr>
        <a:xfrm>
          <a:off x="509691" y="995271"/>
          <a:ext cx="663514" cy="663514"/>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8000"/>
            </a:schemeClr>
          </a:solidFill>
          <a:prstDash val="solid"/>
          <a:miter lim="800000"/>
        </a:ln>
        <a:effectLst/>
      </dsp:spPr>
      <dsp:style>
        <a:lnRef idx="2">
          <a:scrgbClr r="0" g="0" b="0"/>
        </a:lnRef>
        <a:fillRef idx="1">
          <a:scrgbClr r="0" g="0" b="0"/>
        </a:fillRef>
        <a:effectRef idx="0">
          <a:scrgbClr r="0" g="0" b="0"/>
        </a:effectRef>
        <a:fontRef idx="minor"/>
      </dsp:style>
    </dsp:sp>
    <dsp:sp modelId="{426DB440-B014-4100-92C2-CAD4F9C168A3}">
      <dsp:nvSpPr>
        <dsp:cNvPr id="0" name=""/>
        <dsp:cNvSpPr/>
      </dsp:nvSpPr>
      <dsp:spPr>
        <a:xfrm>
          <a:off x="1041107" y="1773535"/>
          <a:ext cx="6606686" cy="699216"/>
        </a:xfrm>
        <a:prstGeom prst="rect">
          <a:avLst/>
        </a:prstGeom>
        <a:solidFill>
          <a:schemeClr val="accent2">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1331" tIns="45720" rIns="45720" bIns="45720" numCol="1" spcCol="1270" anchor="ctr" anchorCtr="0">
          <a:noAutofit/>
        </a:bodyPr>
        <a:lstStyle/>
        <a:p>
          <a:pPr lvl="0" algn="l" defTabSz="800100" latinLnBrk="1">
            <a:lnSpc>
              <a:spcPct val="90000"/>
            </a:lnSpc>
            <a:spcBef>
              <a:spcPct val="0"/>
            </a:spcBef>
            <a:spcAft>
              <a:spcPct val="35000"/>
            </a:spcAft>
          </a:pPr>
          <a:r>
            <a:rPr lang="en-US" sz="1800" kern="1200" dirty="0" smtClean="0">
              <a:solidFill>
                <a:schemeClr val="tx1"/>
              </a:solidFill>
              <a:latin typeface="Times New Roman" panose="02020603050405020304" pitchFamily="18" charset="0"/>
              <a:cs typeface="Times New Roman" panose="02020603050405020304" pitchFamily="18" charset="0"/>
            </a:rPr>
            <a:t>Awareness plus Action</a:t>
          </a:r>
          <a:r>
            <a:rPr lang="en-US" sz="2100" kern="1200" dirty="0" smtClean="0">
              <a:solidFill>
                <a:schemeClr val="tx1"/>
              </a:solidFill>
              <a:latin typeface="Times New Roman" panose="02020603050405020304" pitchFamily="18" charset="0"/>
              <a:cs typeface="Times New Roman" panose="02020603050405020304" pitchFamily="18" charset="0"/>
            </a:rPr>
            <a:t/>
          </a:r>
          <a:br>
            <a:rPr lang="en-US" sz="2100" kern="1200" dirty="0" smtClean="0">
              <a:solidFill>
                <a:schemeClr val="tx1"/>
              </a:solidFill>
              <a:latin typeface="Times New Roman" panose="02020603050405020304" pitchFamily="18" charset="0"/>
              <a:cs typeface="Times New Roman" panose="02020603050405020304" pitchFamily="18" charset="0"/>
            </a:rPr>
          </a:br>
          <a:r>
            <a:rPr lang="en-US" sz="2100" kern="1200" dirty="0" smtClean="0">
              <a:solidFill>
                <a:schemeClr val="tx1"/>
              </a:solidFill>
              <a:latin typeface="Times New Roman" panose="02020603050405020304" pitchFamily="18" charset="0"/>
              <a:cs typeface="Times New Roman" panose="02020603050405020304" pitchFamily="18" charset="0"/>
            </a:rPr>
            <a:t>-</a:t>
          </a:r>
          <a:r>
            <a:rPr lang="en-US" sz="1800" i="1" kern="1200" dirty="0" smtClean="0">
              <a:solidFill>
                <a:schemeClr val="tx1"/>
              </a:solidFill>
              <a:latin typeface="Times New Roman" panose="02020603050405020304" pitchFamily="18" charset="0"/>
              <a:cs typeface="Times New Roman" panose="02020603050405020304" pitchFamily="18" charset="0"/>
            </a:rPr>
            <a:t>You can be the one that prevents catastrophe!</a:t>
          </a:r>
          <a:endParaRPr lang="ko-KR" altLang="en-US" sz="1800" i="1" kern="1200" dirty="0">
            <a:solidFill>
              <a:schemeClr val="tx1"/>
            </a:solidFill>
            <a:latin typeface="Times New Roman" panose="02020603050405020304" pitchFamily="18" charset="0"/>
            <a:cs typeface="Times New Roman" panose="02020603050405020304" pitchFamily="18" charset="0"/>
          </a:endParaRPr>
        </a:p>
      </dsp:txBody>
      <dsp:txXfrm>
        <a:off x="1041107" y="1773535"/>
        <a:ext cx="6606686" cy="699216"/>
      </dsp:txXfrm>
    </dsp:sp>
    <dsp:sp modelId="{8F3E307C-37E3-44EF-9AA5-C8210CE2B95C}">
      <dsp:nvSpPr>
        <dsp:cNvPr id="0" name=""/>
        <dsp:cNvSpPr/>
      </dsp:nvSpPr>
      <dsp:spPr>
        <a:xfrm>
          <a:off x="709350" y="1791387"/>
          <a:ext cx="663514" cy="663514"/>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16000"/>
            </a:schemeClr>
          </a:solidFill>
          <a:prstDash val="solid"/>
          <a:miter lim="800000"/>
        </a:ln>
        <a:effectLst/>
      </dsp:spPr>
      <dsp:style>
        <a:lnRef idx="2">
          <a:scrgbClr r="0" g="0" b="0"/>
        </a:lnRef>
        <a:fillRef idx="1">
          <a:scrgbClr r="0" g="0" b="0"/>
        </a:fillRef>
        <a:effectRef idx="0">
          <a:scrgbClr r="0" g="0" b="0"/>
        </a:effectRef>
        <a:fontRef idx="minor"/>
      </dsp:style>
    </dsp:sp>
    <dsp:sp modelId="{EE643FDF-85EF-4DA4-B12D-8BA5E2E88B77}">
      <dsp:nvSpPr>
        <dsp:cNvPr id="0" name=""/>
        <dsp:cNvSpPr/>
      </dsp:nvSpPr>
      <dsp:spPr>
        <a:xfrm>
          <a:off x="1041107" y="2569147"/>
          <a:ext cx="6606686" cy="699216"/>
        </a:xfrm>
        <a:prstGeom prst="rect">
          <a:avLst/>
        </a:prstGeom>
        <a:solidFill>
          <a:schemeClr val="accent2">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1331" tIns="45720" rIns="45720" bIns="45720" numCol="1" spcCol="1270" anchor="ctr" anchorCtr="0">
          <a:noAutofit/>
        </a:bodyPr>
        <a:lstStyle/>
        <a:p>
          <a:pPr lvl="0" algn="l" defTabSz="800100" latinLnBrk="1">
            <a:lnSpc>
              <a:spcPct val="90000"/>
            </a:lnSpc>
            <a:spcBef>
              <a:spcPct val="0"/>
            </a:spcBef>
            <a:spcAft>
              <a:spcPct val="35000"/>
            </a:spcAft>
          </a:pPr>
          <a:r>
            <a:rPr lang="en-US" sz="1800" kern="1200" dirty="0" smtClean="0">
              <a:solidFill>
                <a:schemeClr val="tx1"/>
              </a:solidFill>
              <a:latin typeface="Times New Roman" panose="02020603050405020304" pitchFamily="18" charset="0"/>
              <a:cs typeface="Times New Roman" panose="02020603050405020304" pitchFamily="18" charset="0"/>
            </a:rPr>
            <a:t>Action Points</a:t>
          </a:r>
          <a:br>
            <a:rPr lang="en-US" sz="1800" kern="1200" dirty="0" smtClean="0">
              <a:solidFill>
                <a:schemeClr val="tx1"/>
              </a:solidFill>
              <a:latin typeface="Times New Roman" panose="02020603050405020304" pitchFamily="18" charset="0"/>
              <a:cs typeface="Times New Roman" panose="02020603050405020304" pitchFamily="18" charset="0"/>
            </a:rPr>
          </a:br>
          <a:r>
            <a:rPr lang="en-US" sz="1800" i="1" kern="1200" dirty="0" smtClean="0">
              <a:solidFill>
                <a:schemeClr val="tx1"/>
              </a:solidFill>
              <a:latin typeface="Times New Roman" panose="02020603050405020304" pitchFamily="18" charset="0"/>
              <a:cs typeface="Times New Roman" panose="02020603050405020304" pitchFamily="18" charset="0"/>
            </a:rPr>
            <a:t>- Note it, talk to subject, REPORT it </a:t>
          </a:r>
          <a:endParaRPr lang="ko-KR" altLang="en-US" sz="1800" kern="1200" dirty="0">
            <a:solidFill>
              <a:schemeClr val="tx1"/>
            </a:solidFill>
            <a:latin typeface="Times New Roman" panose="02020603050405020304" pitchFamily="18" charset="0"/>
            <a:cs typeface="Times New Roman" panose="02020603050405020304" pitchFamily="18" charset="0"/>
          </a:endParaRPr>
        </a:p>
      </dsp:txBody>
      <dsp:txXfrm>
        <a:off x="1041107" y="2569147"/>
        <a:ext cx="6606686" cy="699216"/>
      </dsp:txXfrm>
    </dsp:sp>
    <dsp:sp modelId="{2ABF0E12-0A0A-4551-8F33-6E160DCEF508}">
      <dsp:nvSpPr>
        <dsp:cNvPr id="0" name=""/>
        <dsp:cNvSpPr/>
      </dsp:nvSpPr>
      <dsp:spPr>
        <a:xfrm>
          <a:off x="709350" y="2586998"/>
          <a:ext cx="663514" cy="663514"/>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24000"/>
            </a:schemeClr>
          </a:solidFill>
          <a:prstDash val="solid"/>
          <a:miter lim="800000"/>
        </a:ln>
        <a:effectLst/>
      </dsp:spPr>
      <dsp:style>
        <a:lnRef idx="2">
          <a:scrgbClr r="0" g="0" b="0"/>
        </a:lnRef>
        <a:fillRef idx="1">
          <a:scrgbClr r="0" g="0" b="0"/>
        </a:fillRef>
        <a:effectRef idx="0">
          <a:scrgbClr r="0" g="0" b="0"/>
        </a:effectRef>
        <a:fontRef idx="minor"/>
      </dsp:style>
    </dsp:sp>
    <dsp:sp modelId="{6D6F9CE2-FF03-41E1-89D0-5380E5349FD6}">
      <dsp:nvSpPr>
        <dsp:cNvPr id="0" name=""/>
        <dsp:cNvSpPr/>
      </dsp:nvSpPr>
      <dsp:spPr>
        <a:xfrm>
          <a:off x="841448" y="3365263"/>
          <a:ext cx="6806345" cy="699216"/>
        </a:xfrm>
        <a:prstGeom prst="rect">
          <a:avLst/>
        </a:prstGeom>
        <a:solidFill>
          <a:schemeClr val="accent2">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1331" tIns="45720" rIns="45720" bIns="45720" numCol="1" spcCol="1270" anchor="ctr" anchorCtr="0">
          <a:noAutofit/>
        </a:bodyPr>
        <a:lstStyle/>
        <a:p>
          <a:pPr lvl="0" algn="l" defTabSz="800100" latinLnBrk="1">
            <a:lnSpc>
              <a:spcPct val="90000"/>
            </a:lnSpc>
            <a:spcBef>
              <a:spcPct val="0"/>
            </a:spcBef>
            <a:spcAft>
              <a:spcPct val="35000"/>
            </a:spcAft>
          </a:pPr>
          <a:r>
            <a:rPr lang="en-US" sz="1800" kern="1200" dirty="0" smtClean="0">
              <a:solidFill>
                <a:schemeClr val="tx1"/>
              </a:solidFill>
              <a:latin typeface="Times New Roman" panose="02020603050405020304" pitchFamily="18" charset="0"/>
              <a:cs typeface="Times New Roman" panose="02020603050405020304" pitchFamily="18" charset="0"/>
            </a:rPr>
            <a:t>Suicide Prevention</a:t>
          </a:r>
          <a:r>
            <a:rPr lang="en-US" sz="2200" kern="1200" dirty="0" smtClean="0">
              <a:solidFill>
                <a:schemeClr val="tx1"/>
              </a:solidFill>
              <a:latin typeface="Times New Roman" panose="02020603050405020304" pitchFamily="18" charset="0"/>
              <a:cs typeface="Times New Roman" panose="02020603050405020304" pitchFamily="18" charset="0"/>
            </a:rPr>
            <a:t/>
          </a:r>
          <a:br>
            <a:rPr lang="en-US" sz="2200" kern="1200" dirty="0" smtClean="0">
              <a:solidFill>
                <a:schemeClr val="tx1"/>
              </a:solidFill>
              <a:latin typeface="Times New Roman" panose="02020603050405020304" pitchFamily="18" charset="0"/>
              <a:cs typeface="Times New Roman" panose="02020603050405020304" pitchFamily="18" charset="0"/>
            </a:rPr>
          </a:br>
          <a:r>
            <a:rPr lang="en-US" sz="2200" i="1" kern="1200" dirty="0" smtClean="0">
              <a:solidFill>
                <a:schemeClr val="tx1"/>
              </a:solidFill>
              <a:latin typeface="Times New Roman" panose="02020603050405020304" pitchFamily="18" charset="0"/>
              <a:cs typeface="Times New Roman" panose="02020603050405020304" pitchFamily="18" charset="0"/>
            </a:rPr>
            <a:t>- </a:t>
          </a:r>
          <a:r>
            <a:rPr lang="en-US" sz="1800" i="1" kern="1200" dirty="0" smtClean="0">
              <a:solidFill>
                <a:schemeClr val="tx1"/>
              </a:solidFill>
              <a:latin typeface="Times New Roman" panose="02020603050405020304" pitchFamily="18" charset="0"/>
              <a:cs typeface="Times New Roman" panose="02020603050405020304" pitchFamily="18" charset="0"/>
            </a:rPr>
            <a:t>Among the most common distress call into UTPD</a:t>
          </a:r>
          <a:endParaRPr lang="ko-KR" altLang="en-US" sz="1800" i="1" kern="1200" dirty="0">
            <a:solidFill>
              <a:schemeClr val="tx1"/>
            </a:solidFill>
            <a:latin typeface="Times New Roman" panose="02020603050405020304" pitchFamily="18" charset="0"/>
            <a:cs typeface="Times New Roman" panose="02020603050405020304" pitchFamily="18" charset="0"/>
          </a:endParaRPr>
        </a:p>
      </dsp:txBody>
      <dsp:txXfrm>
        <a:off x="841448" y="3365263"/>
        <a:ext cx="6806345" cy="699216"/>
      </dsp:txXfrm>
    </dsp:sp>
    <dsp:sp modelId="{A5613DD3-7A81-4252-8910-1AFA155DDA96}">
      <dsp:nvSpPr>
        <dsp:cNvPr id="0" name=""/>
        <dsp:cNvSpPr/>
      </dsp:nvSpPr>
      <dsp:spPr>
        <a:xfrm>
          <a:off x="509691" y="3383114"/>
          <a:ext cx="663514" cy="663514"/>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32000"/>
            </a:schemeClr>
          </a:solidFill>
          <a:prstDash val="solid"/>
          <a:miter lim="800000"/>
        </a:ln>
        <a:effectLst/>
      </dsp:spPr>
      <dsp:style>
        <a:lnRef idx="2">
          <a:scrgbClr r="0" g="0" b="0"/>
        </a:lnRef>
        <a:fillRef idx="1">
          <a:scrgbClr r="0" g="0" b="0"/>
        </a:fillRef>
        <a:effectRef idx="0">
          <a:scrgbClr r="0" g="0" b="0"/>
        </a:effectRef>
        <a:fontRef idx="minor"/>
      </dsp:style>
    </dsp:sp>
    <dsp:sp modelId="{23D6886F-1FCA-48DD-ABC8-062353E37871}">
      <dsp:nvSpPr>
        <dsp:cNvPr id="0" name=""/>
        <dsp:cNvSpPr/>
      </dsp:nvSpPr>
      <dsp:spPr>
        <a:xfrm>
          <a:off x="404819" y="4165971"/>
          <a:ext cx="7242973" cy="690033"/>
        </a:xfrm>
        <a:prstGeom prst="rect">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1331" tIns="45720" rIns="45720" bIns="45720" numCol="1" spcCol="1270" anchor="ctr" anchorCtr="0">
          <a:noAutofit/>
        </a:bodyPr>
        <a:lstStyle/>
        <a:p>
          <a:pPr lvl="0" algn="l" defTabSz="800100" latinLnBrk="1">
            <a:lnSpc>
              <a:spcPct val="90000"/>
            </a:lnSpc>
            <a:spcBef>
              <a:spcPct val="0"/>
            </a:spcBef>
            <a:spcAft>
              <a:spcPct val="35000"/>
            </a:spcAft>
          </a:pPr>
          <a:r>
            <a:rPr lang="en-US" sz="1800" kern="1200" dirty="0" smtClean="0">
              <a:solidFill>
                <a:schemeClr val="tx1"/>
              </a:solidFill>
              <a:latin typeface="Times New Roman" panose="02020603050405020304" pitchFamily="18" charset="0"/>
              <a:cs typeface="Times New Roman" panose="02020603050405020304" pitchFamily="18" charset="0"/>
            </a:rPr>
            <a:t>Whom to Report</a:t>
          </a:r>
          <a:br>
            <a:rPr lang="en-US" sz="1800" kern="1200" dirty="0" smtClean="0">
              <a:solidFill>
                <a:schemeClr val="tx1"/>
              </a:solidFill>
              <a:latin typeface="Times New Roman" panose="02020603050405020304" pitchFamily="18" charset="0"/>
              <a:cs typeface="Times New Roman" panose="02020603050405020304" pitchFamily="18" charset="0"/>
            </a:rPr>
          </a:br>
          <a:r>
            <a:rPr lang="en-US" sz="1800" kern="1200" dirty="0" smtClean="0">
              <a:solidFill>
                <a:schemeClr val="tx1"/>
              </a:solidFill>
              <a:latin typeface="Times New Roman" panose="02020603050405020304" pitchFamily="18" charset="0"/>
              <a:cs typeface="Times New Roman" panose="02020603050405020304" pitchFamily="18" charset="0"/>
            </a:rPr>
            <a:t>- </a:t>
          </a:r>
          <a:r>
            <a:rPr lang="en-US" sz="1800" i="1" kern="1200" dirty="0" smtClean="0">
              <a:solidFill>
                <a:schemeClr val="tx1"/>
              </a:solidFill>
              <a:latin typeface="Times New Roman" panose="02020603050405020304" pitchFamily="18" charset="0"/>
              <a:cs typeface="Times New Roman" panose="02020603050405020304" pitchFamily="18" charset="0"/>
            </a:rPr>
            <a:t>Police, Dean of Students, RA, Professor, Student Counseling Center,</a:t>
          </a:r>
          <a:br>
            <a:rPr lang="en-US" sz="1800" i="1" kern="1200" dirty="0" smtClean="0">
              <a:solidFill>
                <a:schemeClr val="tx1"/>
              </a:solidFill>
              <a:latin typeface="Times New Roman" panose="02020603050405020304" pitchFamily="18" charset="0"/>
              <a:cs typeface="Times New Roman" panose="02020603050405020304" pitchFamily="18" charset="0"/>
            </a:rPr>
          </a:br>
          <a:r>
            <a:rPr lang="en-US" sz="1800" i="1" kern="1200" dirty="0" smtClean="0">
              <a:solidFill>
                <a:schemeClr val="tx1"/>
              </a:solidFill>
              <a:latin typeface="Times New Roman" panose="02020603050405020304" pitchFamily="18" charset="0"/>
              <a:cs typeface="Times New Roman" panose="02020603050405020304" pitchFamily="18" charset="0"/>
            </a:rPr>
            <a:t>Provost Office or Behavior Concern Advice Line!</a:t>
          </a:r>
          <a:endParaRPr lang="ko-KR" altLang="en-US" sz="1800" kern="1200" dirty="0">
            <a:solidFill>
              <a:schemeClr val="tx1"/>
            </a:solidFill>
            <a:latin typeface="Times New Roman" panose="02020603050405020304" pitchFamily="18" charset="0"/>
            <a:cs typeface="Times New Roman" panose="02020603050405020304" pitchFamily="18" charset="0"/>
          </a:endParaRPr>
        </a:p>
      </dsp:txBody>
      <dsp:txXfrm>
        <a:off x="404819" y="4165971"/>
        <a:ext cx="7242973" cy="690033"/>
      </dsp:txXfrm>
    </dsp:sp>
    <dsp:sp modelId="{7DEAFE73-F7B9-41D2-A064-6A2499FADDD3}">
      <dsp:nvSpPr>
        <dsp:cNvPr id="0" name=""/>
        <dsp:cNvSpPr/>
      </dsp:nvSpPr>
      <dsp:spPr>
        <a:xfrm>
          <a:off x="73062" y="4179230"/>
          <a:ext cx="663514" cy="663514"/>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5C7CB8B7-0A26-784C-86FD-A993DA9A6652}" type="datetimeFigureOut">
              <a:rPr lang="en-US" smtClean="0"/>
              <a:pPr/>
              <a:t>4/20/17</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2F172B2A-04A4-F14B-B11C-49EF78DA2B35}" type="slidenum">
              <a:rPr lang="en-US" smtClean="0"/>
              <a:pPr/>
              <a:t>‹#›</a:t>
            </a:fld>
            <a:endParaRPr lang="en-US" dirty="0"/>
          </a:p>
        </p:txBody>
      </p:sp>
    </p:spTree>
    <p:extLst>
      <p:ext uri="{BB962C8B-B14F-4D97-AF65-F5344CB8AC3E}">
        <p14:creationId xmlns:p14="http://schemas.microsoft.com/office/powerpoint/2010/main" val="13525391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31D26756-99DC-6A47-BD14-597C9DA059C7}" type="datetimeFigureOut">
              <a:rPr lang="en-US" smtClean="0"/>
              <a:pPr/>
              <a:t>4/20/17</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B7E851DE-183B-DE4C-AC0B-7506C486800E}" type="slidenum">
              <a:rPr lang="en-US" smtClean="0"/>
              <a:pPr/>
              <a:t>‹#›</a:t>
            </a:fld>
            <a:endParaRPr lang="en-US" dirty="0"/>
          </a:p>
        </p:txBody>
      </p:sp>
    </p:spTree>
    <p:extLst>
      <p:ext uri="{BB962C8B-B14F-4D97-AF65-F5344CB8AC3E}">
        <p14:creationId xmlns:p14="http://schemas.microsoft.com/office/powerpoint/2010/main" val="12380892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E851DE-183B-DE4C-AC0B-7506C486800E}" type="slidenum">
              <a:rPr lang="en-US" smtClean="0"/>
              <a:pPr/>
              <a:t>1</a:t>
            </a:fld>
            <a:endParaRPr lang="en-US" dirty="0"/>
          </a:p>
        </p:txBody>
      </p:sp>
    </p:spTree>
    <p:extLst>
      <p:ext uri="{BB962C8B-B14F-4D97-AF65-F5344CB8AC3E}">
        <p14:creationId xmlns:p14="http://schemas.microsoft.com/office/powerpoint/2010/main" val="3973449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lnSpcReduction="10000"/>
          </a:bodyPr>
          <a:lstStyle/>
          <a:p>
            <a:pPr eaLnBrk="1" hangingPunct="1"/>
            <a:r>
              <a:rPr lang="en-US" dirty="0" smtClean="0">
                <a:latin typeface="Times" pitchFamily="-84" charset="0"/>
                <a:ea typeface="Times" pitchFamily="-84" charset="0"/>
                <a:cs typeface="Times" pitchFamily="-84" charset="0"/>
              </a:rPr>
              <a:t>File image(</a:t>
            </a:r>
            <a:r>
              <a:rPr lang="en-US" dirty="0" err="1" smtClean="0">
                <a:latin typeface="Times" pitchFamily="-84" charset="0"/>
                <a:ea typeface="Times" pitchFamily="-84" charset="0"/>
                <a:cs typeface="Times" pitchFamily="-84" charset="0"/>
              </a:rPr>
              <a:t>iStock</a:t>
            </a:r>
            <a:r>
              <a:rPr lang="en-US" dirty="0" smtClean="0">
                <a:latin typeface="Times" pitchFamily="-84" charset="0"/>
                <a:ea typeface="Times" pitchFamily="-84" charset="0"/>
                <a:cs typeface="Times" pitchFamily="-84" charset="0"/>
              </a:rPr>
              <a:t>)</a:t>
            </a:r>
          </a:p>
          <a:p>
            <a:pPr eaLnBrk="1" hangingPunct="1"/>
            <a:r>
              <a:rPr lang="en-US" dirty="0" smtClean="0">
                <a:latin typeface="Times" pitchFamily="-84" charset="0"/>
                <a:ea typeface="Times" pitchFamily="-84" charset="0"/>
                <a:cs typeface="Times" pitchFamily="-84" charset="0"/>
              </a:rPr>
              <a:t>http://www.istockphoto.com/photo/listening-gm467456289-26133878</a:t>
            </a:r>
          </a:p>
          <a:p>
            <a:pPr eaLnBrk="1" hangingPunct="1"/>
            <a:endParaRPr lang="en-US" dirty="0" smtClean="0">
              <a:latin typeface="Times" pitchFamily="-84" charset="0"/>
              <a:ea typeface="Times" pitchFamily="-84" charset="0"/>
              <a:cs typeface="Times" pitchFamily="-84" charset="0"/>
            </a:endParaRPr>
          </a:p>
          <a:p>
            <a:pPr eaLnBrk="1" hangingPunct="1"/>
            <a:r>
              <a:rPr lang="en-US" dirty="0" smtClean="0">
                <a:latin typeface="Times" pitchFamily="-84" charset="0"/>
                <a:ea typeface="Times" pitchFamily="-84" charset="0"/>
                <a:cs typeface="Times" pitchFamily="-84" charset="0"/>
              </a:rPr>
              <a:t>Help relieve the distress by providing an opportunity for the student to talk </a:t>
            </a:r>
            <a:r>
              <a:rPr lang="en-US" dirty="0" err="1" smtClean="0">
                <a:latin typeface="Times" pitchFamily="-84" charset="0"/>
                <a:ea typeface="Times" pitchFamily="-84" charset="0"/>
                <a:cs typeface="Times" pitchFamily="-84" charset="0"/>
              </a:rPr>
              <a:t>abt</a:t>
            </a:r>
            <a:r>
              <a:rPr lang="en-US" dirty="0" smtClean="0">
                <a:latin typeface="Times" pitchFamily="-84" charset="0"/>
                <a:ea typeface="Times" pitchFamily="-84" charset="0"/>
                <a:cs typeface="Times" pitchFamily="-84" charset="0"/>
              </a:rPr>
              <a:t> their feelings.</a:t>
            </a:r>
          </a:p>
          <a:p>
            <a:pPr eaLnBrk="1" hangingPunct="1"/>
            <a:endParaRPr lang="en-US" dirty="0" smtClean="0">
              <a:latin typeface="Times" pitchFamily="-84" charset="0"/>
              <a:ea typeface="Times" pitchFamily="-84" charset="0"/>
              <a:cs typeface="Times" pitchFamily="-84" charset="0"/>
            </a:endParaRPr>
          </a:p>
          <a:p>
            <a:pPr marL="228600" indent="-228600" eaLnBrk="1" hangingPunct="1">
              <a:buAutoNum type="arabicParenR"/>
            </a:pPr>
            <a:r>
              <a:rPr lang="en-US" dirty="0" smtClean="0">
                <a:latin typeface="Times" pitchFamily="-84" charset="0"/>
                <a:ea typeface="Times" pitchFamily="-84" charset="0"/>
                <a:cs typeface="Times" pitchFamily="-84" charset="0"/>
              </a:rPr>
              <a:t>LISTEN: give the student your undivided attention &amp; let them talk with minimum interruptions. Ask the stud what they need </a:t>
            </a:r>
            <a:r>
              <a:rPr lang="en-US" dirty="0" err="1" smtClean="0">
                <a:latin typeface="Times" pitchFamily="-84" charset="0"/>
                <a:ea typeface="Times" pitchFamily="-84" charset="0"/>
                <a:cs typeface="Times" pitchFamily="-84" charset="0"/>
              </a:rPr>
              <a:t>fr</a:t>
            </a:r>
            <a:r>
              <a:rPr lang="en-US" dirty="0" smtClean="0">
                <a:latin typeface="Times" pitchFamily="-84" charset="0"/>
                <a:ea typeface="Times" pitchFamily="-84" charset="0"/>
                <a:cs typeface="Times" pitchFamily="-84" charset="0"/>
              </a:rPr>
              <a:t> you, &amp; be as calm &amp; straightforward as possible. </a:t>
            </a:r>
          </a:p>
          <a:p>
            <a:pPr marL="228600" indent="-228600" eaLnBrk="1" hangingPunct="1">
              <a:buAutoNum type="arabicParenR"/>
            </a:pPr>
            <a:endParaRPr lang="en-US" dirty="0" smtClean="0">
              <a:latin typeface="Times" pitchFamily="-84" charset="0"/>
              <a:ea typeface="Times" pitchFamily="-84" charset="0"/>
              <a:cs typeface="Times" pitchFamily="-84" charset="0"/>
            </a:endParaRPr>
          </a:p>
          <a:p>
            <a:pPr marL="0" indent="0" eaLnBrk="1" hangingPunct="1">
              <a:buNone/>
            </a:pPr>
            <a:r>
              <a:rPr lang="en-US" dirty="0" smtClean="0">
                <a:latin typeface="Times" pitchFamily="-84" charset="0"/>
                <a:ea typeface="Times" pitchFamily="-84" charset="0"/>
                <a:cs typeface="Times" pitchFamily="-84" charset="0"/>
              </a:rPr>
              <a:t>2) ACKNOWLEDGE the stud’s thoughts and feelings. Respect the stud’s value system, even if you don’t agree w/it.</a:t>
            </a:r>
          </a:p>
          <a:p>
            <a:pPr eaLnBrk="1" hangingPunct="1"/>
            <a:r>
              <a:rPr lang="en-US" dirty="0" smtClean="0">
                <a:latin typeface="Times" pitchFamily="-84" charset="0"/>
                <a:ea typeface="Times" pitchFamily="-84" charset="0"/>
                <a:cs typeface="Times" pitchFamily="-84" charset="0"/>
              </a:rPr>
              <a:t>Initiate problem-solving. You don’t need to know the answers or exactly what to do. Sometimes trying to solve a problem prematurely is counterproductive. However, you can give them an opportunity to think thru &amp; talk about what’s troubling them. </a:t>
            </a:r>
          </a:p>
          <a:p>
            <a:pPr eaLnBrk="1" hangingPunct="1"/>
            <a:endParaRPr lang="en-US" dirty="0" smtClean="0">
              <a:latin typeface="Times" pitchFamily="-84" charset="0"/>
              <a:ea typeface="Times" pitchFamily="-84" charset="0"/>
              <a:cs typeface="Times" pitchFamily="-84" charset="0"/>
            </a:endParaRPr>
          </a:p>
          <a:p>
            <a:pPr eaLnBrk="1" hangingPunct="1"/>
            <a:r>
              <a:rPr lang="en-US" dirty="0" smtClean="0">
                <a:latin typeface="Times" pitchFamily="-84" charset="0"/>
                <a:ea typeface="Times" pitchFamily="-84" charset="0"/>
                <a:cs typeface="Times" pitchFamily="-84" charset="0"/>
              </a:rPr>
              <a:t>3) Express concern: Let</a:t>
            </a:r>
            <a:r>
              <a:rPr lang="en-US" baseline="0" dirty="0" smtClean="0">
                <a:latin typeface="Times" pitchFamily="-84" charset="0"/>
                <a:ea typeface="Times" pitchFamily="-84" charset="0"/>
                <a:cs typeface="Times" pitchFamily="-84" charset="0"/>
              </a:rPr>
              <a:t> the students know that you’re concerned. Be specific about the behavior that gives you cause for concern (</a:t>
            </a:r>
            <a:r>
              <a:rPr lang="en-US" baseline="0" dirty="0" err="1" smtClean="0">
                <a:latin typeface="Times" pitchFamily="-84" charset="0"/>
                <a:ea typeface="Times" pitchFamily="-84" charset="0"/>
                <a:cs typeface="Times" pitchFamily="-84" charset="0"/>
              </a:rPr>
              <a:t>eg</a:t>
            </a:r>
            <a:r>
              <a:rPr lang="en-US" baseline="0" dirty="0" smtClean="0">
                <a:latin typeface="Times" pitchFamily="-84" charset="0"/>
                <a:ea typeface="Times" pitchFamily="-84" charset="0"/>
                <a:cs typeface="Times" pitchFamily="-84" charset="0"/>
              </a:rPr>
              <a:t>, “I’ve noticed you’ve been looking tired and stressed. Are you going through a rough time?”)</a:t>
            </a:r>
            <a:endParaRPr lang="en-US" dirty="0" smtClean="0">
              <a:latin typeface="Times" pitchFamily="-84" charset="0"/>
              <a:ea typeface="Times" pitchFamily="-84" charset="0"/>
              <a:cs typeface="Times" pitchFamily="-84" charset="0"/>
            </a:endParaRPr>
          </a:p>
          <a:p>
            <a:pPr eaLnBrk="1" hangingPunct="1"/>
            <a:r>
              <a:rPr lang="en-US" dirty="0" smtClean="0">
                <a:latin typeface="Times" pitchFamily="-84" charset="0"/>
                <a:ea typeface="Times" pitchFamily="-84" charset="0"/>
                <a:cs typeface="Times" pitchFamily="-84" charset="0"/>
              </a:rPr>
              <a:t>Help the student identify options &amp; explore possible consequences. </a:t>
            </a:r>
          </a:p>
          <a:p>
            <a:pPr eaLnBrk="1" hangingPunct="1"/>
            <a:endParaRPr lang="en-US" dirty="0" smtClean="0">
              <a:latin typeface="Times" pitchFamily="-84" charset="0"/>
              <a:ea typeface="Times" pitchFamily="-84" charset="0"/>
              <a:cs typeface="Times" pitchFamily="-84" charset="0"/>
            </a:endParaRPr>
          </a:p>
          <a:p>
            <a:pPr eaLnBrk="1" hangingPunct="1"/>
            <a:r>
              <a:rPr lang="en-US" dirty="0" smtClean="0">
                <a:latin typeface="Times" pitchFamily="-84" charset="0"/>
                <a:ea typeface="Times" pitchFamily="-84" charset="0"/>
                <a:cs typeface="Times" pitchFamily="-84" charset="0"/>
              </a:rPr>
              <a:t>4) Offer hope: Can also provide enough hope to enable a student to consult a professional or other appropriate person. This may include seeking help (CMHC), involving their family, talking to friends, etc.</a:t>
            </a:r>
          </a:p>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16</a:t>
            </a:fld>
            <a:endParaRPr lang="en-US" dirty="0"/>
          </a:p>
        </p:txBody>
      </p:sp>
    </p:spTree>
    <p:extLst>
      <p:ext uri="{BB962C8B-B14F-4D97-AF65-F5344CB8AC3E}">
        <p14:creationId xmlns:p14="http://schemas.microsoft.com/office/powerpoint/2010/main" val="395121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eaLnBrk="1" hangingPunct="1"/>
            <a:r>
              <a:rPr lang="en-US" dirty="0" smtClean="0">
                <a:latin typeface="Times" pitchFamily="-84" charset="0"/>
                <a:ea typeface="Times" pitchFamily="-84" charset="0"/>
                <a:cs typeface="Times" pitchFamily="-84" charset="0"/>
              </a:rPr>
              <a:t>https://</a:t>
            </a:r>
            <a:r>
              <a:rPr lang="en-US" dirty="0" err="1" smtClean="0">
                <a:latin typeface="Times" pitchFamily="-84" charset="0"/>
                <a:ea typeface="Times" pitchFamily="-84" charset="0"/>
                <a:cs typeface="Times" pitchFamily="-84" charset="0"/>
              </a:rPr>
              <a:t>pixabay.com</a:t>
            </a:r>
            <a:r>
              <a:rPr lang="en-US" dirty="0" smtClean="0">
                <a:latin typeface="Times" pitchFamily="-84" charset="0"/>
                <a:ea typeface="Times" pitchFamily="-84" charset="0"/>
                <a:cs typeface="Times" pitchFamily="-84" charset="0"/>
              </a:rPr>
              <a:t>/</a:t>
            </a:r>
            <a:r>
              <a:rPr lang="en-US" dirty="0" err="1" smtClean="0">
                <a:latin typeface="Times" pitchFamily="-84" charset="0"/>
                <a:ea typeface="Times" pitchFamily="-84" charset="0"/>
                <a:cs typeface="Times" pitchFamily="-84" charset="0"/>
              </a:rPr>
              <a:t>en</a:t>
            </a:r>
            <a:r>
              <a:rPr lang="en-US" dirty="0" smtClean="0">
                <a:latin typeface="Times" pitchFamily="-84" charset="0"/>
                <a:ea typeface="Times" pitchFamily="-84" charset="0"/>
                <a:cs typeface="Times" pitchFamily="-84" charset="0"/>
              </a:rPr>
              <a:t>/young-girl-smile-woman-facial-110174/</a:t>
            </a:r>
          </a:p>
          <a:p>
            <a:pPr eaLnBrk="1" hangingPunct="1"/>
            <a:r>
              <a:rPr lang="en-US" dirty="0" smtClean="0">
                <a:latin typeface="Times" pitchFamily="-84" charset="0"/>
                <a:ea typeface="Times" pitchFamily="-84" charset="0"/>
                <a:cs typeface="Times" pitchFamily="-84" charset="0"/>
              </a:rPr>
              <a:t>Help relieve the distress by providing an opportunity for the student to talk </a:t>
            </a:r>
            <a:r>
              <a:rPr lang="en-US" dirty="0" err="1" smtClean="0">
                <a:latin typeface="Times" pitchFamily="-84" charset="0"/>
                <a:ea typeface="Times" pitchFamily="-84" charset="0"/>
                <a:cs typeface="Times" pitchFamily="-84" charset="0"/>
              </a:rPr>
              <a:t>abt</a:t>
            </a:r>
            <a:r>
              <a:rPr lang="en-US" dirty="0" smtClean="0">
                <a:latin typeface="Times" pitchFamily="-84" charset="0"/>
                <a:ea typeface="Times" pitchFamily="-84" charset="0"/>
                <a:cs typeface="Times" pitchFamily="-84" charset="0"/>
              </a:rPr>
              <a:t> their feelings.</a:t>
            </a:r>
          </a:p>
          <a:p>
            <a:pPr eaLnBrk="1" hangingPunct="1"/>
            <a:endParaRPr lang="en-US" dirty="0" smtClean="0">
              <a:latin typeface="Times" pitchFamily="-84" charset="0"/>
              <a:ea typeface="Times" pitchFamily="-84" charset="0"/>
              <a:cs typeface="Times" pitchFamily="-84" charset="0"/>
            </a:endParaRPr>
          </a:p>
          <a:p>
            <a:pPr marL="228600" indent="-228600" eaLnBrk="1" hangingPunct="1">
              <a:buAutoNum type="arabicParenR"/>
            </a:pPr>
            <a:r>
              <a:rPr lang="en-US" dirty="0" smtClean="0">
                <a:latin typeface="Times" pitchFamily="-84" charset="0"/>
                <a:ea typeface="Times" pitchFamily="-84" charset="0"/>
                <a:cs typeface="Times" pitchFamily="-84" charset="0"/>
              </a:rPr>
              <a:t>LISTEN: give the student your undivided attention &amp; let them talk with minimum interruptions. Ask the stud what they need </a:t>
            </a:r>
            <a:r>
              <a:rPr lang="en-US" dirty="0" err="1" smtClean="0">
                <a:latin typeface="Times" pitchFamily="-84" charset="0"/>
                <a:ea typeface="Times" pitchFamily="-84" charset="0"/>
                <a:cs typeface="Times" pitchFamily="-84" charset="0"/>
              </a:rPr>
              <a:t>fr</a:t>
            </a:r>
            <a:r>
              <a:rPr lang="en-US" dirty="0" smtClean="0">
                <a:latin typeface="Times" pitchFamily="-84" charset="0"/>
                <a:ea typeface="Times" pitchFamily="-84" charset="0"/>
                <a:cs typeface="Times" pitchFamily="-84" charset="0"/>
              </a:rPr>
              <a:t> you, &amp; be as calm &amp; straightforward as possible. </a:t>
            </a:r>
          </a:p>
          <a:p>
            <a:pPr marL="228600" indent="-228600" eaLnBrk="1" hangingPunct="1">
              <a:buAutoNum type="arabicParenR"/>
            </a:pPr>
            <a:endParaRPr lang="en-US" dirty="0" smtClean="0">
              <a:latin typeface="Times" pitchFamily="-84" charset="0"/>
              <a:ea typeface="Times" pitchFamily="-84" charset="0"/>
              <a:cs typeface="Times" pitchFamily="-84" charset="0"/>
            </a:endParaRPr>
          </a:p>
          <a:p>
            <a:pPr marL="0" indent="0" eaLnBrk="1" hangingPunct="1">
              <a:buNone/>
            </a:pPr>
            <a:r>
              <a:rPr lang="en-US" dirty="0" smtClean="0">
                <a:latin typeface="Times" pitchFamily="-84" charset="0"/>
                <a:ea typeface="Times" pitchFamily="-84" charset="0"/>
                <a:cs typeface="Times" pitchFamily="-84" charset="0"/>
              </a:rPr>
              <a:t>2) ACKNOWLEDGE the stud’s thoughts and feelings. Respect the stud’s value system, even if you don’t agree w/it.</a:t>
            </a:r>
          </a:p>
          <a:p>
            <a:pPr eaLnBrk="1" hangingPunct="1"/>
            <a:r>
              <a:rPr lang="en-US" dirty="0" smtClean="0">
                <a:latin typeface="Times" pitchFamily="-84" charset="0"/>
                <a:ea typeface="Times" pitchFamily="-84" charset="0"/>
                <a:cs typeface="Times" pitchFamily="-84" charset="0"/>
              </a:rPr>
              <a:t>Initiate problem-solving. You don’t need to know the answers or exactly what to do. Sometimes trying to solve a problem prematurely is counterproductive. However, you can give them an opportunity to think thru &amp; talk about what’s troubling them. </a:t>
            </a:r>
          </a:p>
          <a:p>
            <a:pPr eaLnBrk="1" hangingPunct="1"/>
            <a:endParaRPr lang="en-US" dirty="0" smtClean="0">
              <a:latin typeface="Times" pitchFamily="-84" charset="0"/>
              <a:ea typeface="Times" pitchFamily="-84" charset="0"/>
              <a:cs typeface="Times" pitchFamily="-84" charset="0"/>
            </a:endParaRPr>
          </a:p>
          <a:p>
            <a:pPr eaLnBrk="1" hangingPunct="1"/>
            <a:r>
              <a:rPr lang="en-US" dirty="0" smtClean="0">
                <a:latin typeface="Times" pitchFamily="-84" charset="0"/>
                <a:ea typeface="Times" pitchFamily="-84" charset="0"/>
                <a:cs typeface="Times" pitchFamily="-84" charset="0"/>
              </a:rPr>
              <a:t>3) Express concern: Let</a:t>
            </a:r>
            <a:r>
              <a:rPr lang="en-US" baseline="0" dirty="0" smtClean="0">
                <a:latin typeface="Times" pitchFamily="-84" charset="0"/>
                <a:ea typeface="Times" pitchFamily="-84" charset="0"/>
                <a:cs typeface="Times" pitchFamily="-84" charset="0"/>
              </a:rPr>
              <a:t> the students know that you’re concerned. Be specific about the behavior that gives you cause for concern (</a:t>
            </a:r>
            <a:r>
              <a:rPr lang="en-US" baseline="0" dirty="0" err="1" smtClean="0">
                <a:latin typeface="Times" pitchFamily="-84" charset="0"/>
                <a:ea typeface="Times" pitchFamily="-84" charset="0"/>
                <a:cs typeface="Times" pitchFamily="-84" charset="0"/>
              </a:rPr>
              <a:t>eg</a:t>
            </a:r>
            <a:r>
              <a:rPr lang="en-US" baseline="0" dirty="0" smtClean="0">
                <a:latin typeface="Times" pitchFamily="-84" charset="0"/>
                <a:ea typeface="Times" pitchFamily="-84" charset="0"/>
                <a:cs typeface="Times" pitchFamily="-84" charset="0"/>
              </a:rPr>
              <a:t>, “I’ve noticed you’ve been looking tired and stressed. Are you going through a rough time?”)</a:t>
            </a:r>
            <a:endParaRPr lang="en-US" dirty="0" smtClean="0">
              <a:latin typeface="Times" pitchFamily="-84" charset="0"/>
              <a:ea typeface="Times" pitchFamily="-84" charset="0"/>
              <a:cs typeface="Times" pitchFamily="-84" charset="0"/>
            </a:endParaRPr>
          </a:p>
          <a:p>
            <a:pPr eaLnBrk="1" hangingPunct="1"/>
            <a:r>
              <a:rPr lang="en-US" dirty="0" smtClean="0">
                <a:latin typeface="Times" pitchFamily="-84" charset="0"/>
                <a:ea typeface="Times" pitchFamily="-84" charset="0"/>
                <a:cs typeface="Times" pitchFamily="-84" charset="0"/>
              </a:rPr>
              <a:t>Help the student identify options &amp; explore possible consequences. </a:t>
            </a:r>
          </a:p>
          <a:p>
            <a:pPr eaLnBrk="1" hangingPunct="1"/>
            <a:endParaRPr lang="en-US" dirty="0" smtClean="0">
              <a:latin typeface="Times" pitchFamily="-84" charset="0"/>
              <a:ea typeface="Times" pitchFamily="-84" charset="0"/>
              <a:cs typeface="Times" pitchFamily="-84" charset="0"/>
            </a:endParaRPr>
          </a:p>
          <a:p>
            <a:pPr eaLnBrk="1" hangingPunct="1"/>
            <a:r>
              <a:rPr lang="en-US" dirty="0" smtClean="0">
                <a:latin typeface="Times" pitchFamily="-84" charset="0"/>
                <a:ea typeface="Times" pitchFamily="-84" charset="0"/>
                <a:cs typeface="Times" pitchFamily="-84" charset="0"/>
              </a:rPr>
              <a:t>4) Offer hope: Can also provide enough hope to enable a student to consult a professional or other appropriate person. This may include seeking help (CMHC), involving their family, talking to friends, etc.</a:t>
            </a:r>
          </a:p>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17</a:t>
            </a:fld>
            <a:endParaRPr lang="en-US" dirty="0"/>
          </a:p>
        </p:txBody>
      </p:sp>
    </p:spTree>
    <p:extLst>
      <p:ext uri="{BB962C8B-B14F-4D97-AF65-F5344CB8AC3E}">
        <p14:creationId xmlns:p14="http://schemas.microsoft.com/office/powerpoint/2010/main" val="3360419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a:bodyPr>
          <a:lstStyle/>
          <a:p>
            <a:pPr eaLnBrk="1" hangingPunct="1"/>
            <a:r>
              <a:rPr lang="en-US" dirty="0" smtClean="0">
                <a:latin typeface="Times" pitchFamily="-84" charset="0"/>
                <a:ea typeface="Times" pitchFamily="-84" charset="0"/>
                <a:cs typeface="Times" pitchFamily="-84" charset="0"/>
              </a:rPr>
              <a:t>https://</a:t>
            </a:r>
            <a:r>
              <a:rPr lang="en-US" dirty="0" err="1" smtClean="0">
                <a:latin typeface="Times" pitchFamily="-84" charset="0"/>
                <a:ea typeface="Times" pitchFamily="-84" charset="0"/>
                <a:cs typeface="Times" pitchFamily="-84" charset="0"/>
              </a:rPr>
              <a:t>www.shutterstock.com</a:t>
            </a:r>
            <a:r>
              <a:rPr lang="en-US" dirty="0" smtClean="0">
                <a:latin typeface="Times" pitchFamily="-84" charset="0"/>
                <a:ea typeface="Times" pitchFamily="-84" charset="0"/>
                <a:cs typeface="Times" pitchFamily="-84" charset="0"/>
              </a:rPr>
              <a:t>/image-photo/businessman-looking-concerned-results-last-meeting-390162115?utm_medium=</a:t>
            </a:r>
            <a:r>
              <a:rPr lang="en-US" dirty="0" err="1" smtClean="0">
                <a:latin typeface="Times" pitchFamily="-84" charset="0"/>
                <a:ea typeface="Times" pitchFamily="-84" charset="0"/>
                <a:cs typeface="Times" pitchFamily="-84" charset="0"/>
              </a:rPr>
              <a:t>Affiliate&amp;utm_campaign</a:t>
            </a:r>
            <a:r>
              <a:rPr lang="en-US" dirty="0" smtClean="0">
                <a:latin typeface="Times" pitchFamily="-84" charset="0"/>
                <a:ea typeface="Times" pitchFamily="-84" charset="0"/>
                <a:cs typeface="Times" pitchFamily="-84" charset="0"/>
              </a:rPr>
              <a:t>=</a:t>
            </a:r>
            <a:r>
              <a:rPr lang="en-US" dirty="0" err="1" smtClean="0">
                <a:latin typeface="Times" pitchFamily="-84" charset="0"/>
                <a:ea typeface="Times" pitchFamily="-84" charset="0"/>
                <a:cs typeface="Times" pitchFamily="-84" charset="0"/>
              </a:rPr>
              <a:t>Pixabay&amp;utm_source</a:t>
            </a:r>
            <a:r>
              <a:rPr lang="en-US" dirty="0" smtClean="0">
                <a:latin typeface="Times" pitchFamily="-84" charset="0"/>
                <a:ea typeface="Times" pitchFamily="-84" charset="0"/>
                <a:cs typeface="Times" pitchFamily="-84" charset="0"/>
              </a:rPr>
              <a:t>=44814&amp;irgwc=1</a:t>
            </a:r>
          </a:p>
          <a:p>
            <a:pPr eaLnBrk="1" hangingPunct="1"/>
            <a:endParaRPr lang="en-US" dirty="0" smtClean="0">
              <a:latin typeface="Times" pitchFamily="-84" charset="0"/>
              <a:ea typeface="Times" pitchFamily="-84" charset="0"/>
              <a:cs typeface="Times" pitchFamily="-84" charset="0"/>
            </a:endParaRPr>
          </a:p>
          <a:p>
            <a:pPr eaLnBrk="1" hangingPunct="1"/>
            <a:r>
              <a:rPr lang="en-US" dirty="0" smtClean="0">
                <a:latin typeface="Times" pitchFamily="-84" charset="0"/>
                <a:ea typeface="Times" pitchFamily="-84" charset="0"/>
                <a:cs typeface="Times" pitchFamily="-84" charset="0"/>
              </a:rPr>
              <a:t>Help relieve the distress by providing an opportunity for the student to talk </a:t>
            </a:r>
            <a:r>
              <a:rPr lang="en-US" dirty="0" err="1" smtClean="0">
                <a:latin typeface="Times" pitchFamily="-84" charset="0"/>
                <a:ea typeface="Times" pitchFamily="-84" charset="0"/>
                <a:cs typeface="Times" pitchFamily="-84" charset="0"/>
              </a:rPr>
              <a:t>abt</a:t>
            </a:r>
            <a:r>
              <a:rPr lang="en-US" dirty="0" smtClean="0">
                <a:latin typeface="Times" pitchFamily="-84" charset="0"/>
                <a:ea typeface="Times" pitchFamily="-84" charset="0"/>
                <a:cs typeface="Times" pitchFamily="-84" charset="0"/>
              </a:rPr>
              <a:t> their feelings.</a:t>
            </a:r>
          </a:p>
          <a:p>
            <a:pPr eaLnBrk="1" hangingPunct="1"/>
            <a:endParaRPr lang="en-US" dirty="0" smtClean="0">
              <a:latin typeface="Times" pitchFamily="-84" charset="0"/>
              <a:ea typeface="Times" pitchFamily="-84" charset="0"/>
              <a:cs typeface="Times" pitchFamily="-84" charset="0"/>
            </a:endParaRPr>
          </a:p>
          <a:p>
            <a:pPr marL="228600" indent="-228600" eaLnBrk="1" hangingPunct="1">
              <a:buAutoNum type="arabicParenR"/>
            </a:pPr>
            <a:r>
              <a:rPr lang="en-US" dirty="0" smtClean="0">
                <a:latin typeface="Times" pitchFamily="-84" charset="0"/>
                <a:ea typeface="Times" pitchFamily="-84" charset="0"/>
                <a:cs typeface="Times" pitchFamily="-84" charset="0"/>
              </a:rPr>
              <a:t>LISTEN: give the student your undivided attention &amp; let them talk with minimum interruptions. Ask the stud what they need </a:t>
            </a:r>
            <a:r>
              <a:rPr lang="en-US" dirty="0" err="1" smtClean="0">
                <a:latin typeface="Times" pitchFamily="-84" charset="0"/>
                <a:ea typeface="Times" pitchFamily="-84" charset="0"/>
                <a:cs typeface="Times" pitchFamily="-84" charset="0"/>
              </a:rPr>
              <a:t>fr</a:t>
            </a:r>
            <a:r>
              <a:rPr lang="en-US" dirty="0" smtClean="0">
                <a:latin typeface="Times" pitchFamily="-84" charset="0"/>
                <a:ea typeface="Times" pitchFamily="-84" charset="0"/>
                <a:cs typeface="Times" pitchFamily="-84" charset="0"/>
              </a:rPr>
              <a:t> you, &amp; be as calm &amp; straightforward as possible. </a:t>
            </a:r>
          </a:p>
          <a:p>
            <a:pPr marL="228600" indent="-228600" eaLnBrk="1" hangingPunct="1">
              <a:buAutoNum type="arabicParenR"/>
            </a:pPr>
            <a:endParaRPr lang="en-US" dirty="0" smtClean="0">
              <a:latin typeface="Times" pitchFamily="-84" charset="0"/>
              <a:ea typeface="Times" pitchFamily="-84" charset="0"/>
              <a:cs typeface="Times" pitchFamily="-84" charset="0"/>
            </a:endParaRPr>
          </a:p>
          <a:p>
            <a:pPr marL="0" indent="0" eaLnBrk="1" hangingPunct="1">
              <a:buNone/>
            </a:pPr>
            <a:r>
              <a:rPr lang="en-US" dirty="0" smtClean="0">
                <a:latin typeface="Times" pitchFamily="-84" charset="0"/>
                <a:ea typeface="Times" pitchFamily="-84" charset="0"/>
                <a:cs typeface="Times" pitchFamily="-84" charset="0"/>
              </a:rPr>
              <a:t>2) ACKNOWLEDGE the stud’s thoughts and feelings. Respect the stud’s value system, even if you don’t agree w/it.</a:t>
            </a:r>
          </a:p>
          <a:p>
            <a:pPr eaLnBrk="1" hangingPunct="1"/>
            <a:r>
              <a:rPr lang="en-US" dirty="0" smtClean="0">
                <a:latin typeface="Times" pitchFamily="-84" charset="0"/>
                <a:ea typeface="Times" pitchFamily="-84" charset="0"/>
                <a:cs typeface="Times" pitchFamily="-84" charset="0"/>
              </a:rPr>
              <a:t>Initiate problem-solving. You don’t need to know the answers or exactly what to do. Sometimes trying to solve a problem prematurely is counterproductive. However, you can give them an opportunity to think thru &amp; talk about what’s troubling them. </a:t>
            </a:r>
          </a:p>
          <a:p>
            <a:pPr eaLnBrk="1" hangingPunct="1"/>
            <a:endParaRPr lang="en-US" dirty="0" smtClean="0">
              <a:latin typeface="Times" pitchFamily="-84" charset="0"/>
              <a:ea typeface="Times" pitchFamily="-84" charset="0"/>
              <a:cs typeface="Times" pitchFamily="-84" charset="0"/>
            </a:endParaRPr>
          </a:p>
          <a:p>
            <a:pPr eaLnBrk="1" hangingPunct="1"/>
            <a:r>
              <a:rPr lang="en-US" dirty="0" smtClean="0">
                <a:latin typeface="Times" pitchFamily="-84" charset="0"/>
                <a:ea typeface="Times" pitchFamily="-84" charset="0"/>
                <a:cs typeface="Times" pitchFamily="-84" charset="0"/>
              </a:rPr>
              <a:t>3) Express concern: Let</a:t>
            </a:r>
            <a:r>
              <a:rPr lang="en-US" baseline="0" dirty="0" smtClean="0">
                <a:latin typeface="Times" pitchFamily="-84" charset="0"/>
                <a:ea typeface="Times" pitchFamily="-84" charset="0"/>
                <a:cs typeface="Times" pitchFamily="-84" charset="0"/>
              </a:rPr>
              <a:t> the students know that you’re concerned. Be specific about the behavior that gives you cause for concern (</a:t>
            </a:r>
            <a:r>
              <a:rPr lang="en-US" baseline="0" dirty="0" err="1" smtClean="0">
                <a:latin typeface="Times" pitchFamily="-84" charset="0"/>
                <a:ea typeface="Times" pitchFamily="-84" charset="0"/>
                <a:cs typeface="Times" pitchFamily="-84" charset="0"/>
              </a:rPr>
              <a:t>eg</a:t>
            </a:r>
            <a:r>
              <a:rPr lang="en-US" baseline="0" dirty="0" smtClean="0">
                <a:latin typeface="Times" pitchFamily="-84" charset="0"/>
                <a:ea typeface="Times" pitchFamily="-84" charset="0"/>
                <a:cs typeface="Times" pitchFamily="-84" charset="0"/>
              </a:rPr>
              <a:t>, “I’ve noticed you’ve been looking tired and stressed. Are you going through a rough time?”)</a:t>
            </a:r>
            <a:endParaRPr lang="en-US" dirty="0" smtClean="0">
              <a:latin typeface="Times" pitchFamily="-84" charset="0"/>
              <a:ea typeface="Times" pitchFamily="-84" charset="0"/>
              <a:cs typeface="Times" pitchFamily="-84" charset="0"/>
            </a:endParaRPr>
          </a:p>
          <a:p>
            <a:pPr eaLnBrk="1" hangingPunct="1"/>
            <a:r>
              <a:rPr lang="en-US" dirty="0" smtClean="0">
                <a:latin typeface="Times" pitchFamily="-84" charset="0"/>
                <a:ea typeface="Times" pitchFamily="-84" charset="0"/>
                <a:cs typeface="Times" pitchFamily="-84" charset="0"/>
              </a:rPr>
              <a:t>Help the student identify options &amp; explore possible consequences. </a:t>
            </a:r>
          </a:p>
          <a:p>
            <a:pPr eaLnBrk="1" hangingPunct="1"/>
            <a:endParaRPr lang="en-US" dirty="0" smtClean="0">
              <a:latin typeface="Times" pitchFamily="-84" charset="0"/>
              <a:ea typeface="Times" pitchFamily="-84" charset="0"/>
              <a:cs typeface="Times" pitchFamily="-84" charset="0"/>
            </a:endParaRPr>
          </a:p>
          <a:p>
            <a:pPr eaLnBrk="1" hangingPunct="1"/>
            <a:r>
              <a:rPr lang="en-US" dirty="0" smtClean="0">
                <a:latin typeface="Times" pitchFamily="-84" charset="0"/>
                <a:ea typeface="Times" pitchFamily="-84" charset="0"/>
                <a:cs typeface="Times" pitchFamily="-84" charset="0"/>
              </a:rPr>
              <a:t>4) Offer hope: Can also provide enough hope to enable a student to consult a professional or other appropriate person. This may include seeking help (CMHC), involving their family, talking to friends, etc.</a:t>
            </a:r>
          </a:p>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18</a:t>
            </a:fld>
            <a:endParaRPr lang="en-US" dirty="0"/>
          </a:p>
        </p:txBody>
      </p:sp>
    </p:spTree>
    <p:extLst>
      <p:ext uri="{BB962C8B-B14F-4D97-AF65-F5344CB8AC3E}">
        <p14:creationId xmlns:p14="http://schemas.microsoft.com/office/powerpoint/2010/main" val="113644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a:bodyPr>
          <a:lstStyle/>
          <a:p>
            <a:pPr eaLnBrk="1" hangingPunct="1"/>
            <a:r>
              <a:rPr lang="en-US" dirty="0" smtClean="0">
                <a:latin typeface="Times" pitchFamily="-84" charset="0"/>
                <a:ea typeface="Times" pitchFamily="-84" charset="0"/>
                <a:cs typeface="Times" pitchFamily="-84" charset="0"/>
              </a:rPr>
              <a:t>File image(</a:t>
            </a:r>
            <a:r>
              <a:rPr lang="en-US" dirty="0" err="1" smtClean="0">
                <a:latin typeface="Times" pitchFamily="-84" charset="0"/>
                <a:ea typeface="Times" pitchFamily="-84" charset="0"/>
                <a:cs typeface="Times" pitchFamily="-84" charset="0"/>
              </a:rPr>
              <a:t>iStock</a:t>
            </a:r>
            <a:r>
              <a:rPr lang="en-US" dirty="0" smtClean="0">
                <a:latin typeface="Times" pitchFamily="-84" charset="0"/>
                <a:ea typeface="Times" pitchFamily="-84" charset="0"/>
                <a:cs typeface="Times" pitchFamily="-84" charset="0"/>
              </a:rPr>
              <a:t>)</a:t>
            </a:r>
          </a:p>
          <a:p>
            <a:pPr eaLnBrk="1" hangingPunct="1"/>
            <a:r>
              <a:rPr lang="en-US" dirty="0" smtClean="0">
                <a:latin typeface="Times" pitchFamily="-84" charset="0"/>
                <a:ea typeface="Times" pitchFamily="-84" charset="0"/>
                <a:cs typeface="Times" pitchFamily="-84" charset="0"/>
              </a:rPr>
              <a:t>http://www.istockphoto.com/photo/fresh-plant-growing-out-of-concrete-gm497518946-79159833</a:t>
            </a:r>
          </a:p>
          <a:p>
            <a:pPr eaLnBrk="1" hangingPunct="1"/>
            <a:endParaRPr lang="en-US" dirty="0" smtClean="0">
              <a:latin typeface="Times" pitchFamily="-84" charset="0"/>
              <a:ea typeface="Times" pitchFamily="-84" charset="0"/>
              <a:cs typeface="Times" pitchFamily="-84" charset="0"/>
            </a:endParaRPr>
          </a:p>
          <a:p>
            <a:pPr eaLnBrk="1" hangingPunct="1"/>
            <a:r>
              <a:rPr lang="en-US" dirty="0" smtClean="0">
                <a:latin typeface="Times" pitchFamily="-84" charset="0"/>
                <a:ea typeface="Times" pitchFamily="-84" charset="0"/>
                <a:cs typeface="Times" pitchFamily="-84" charset="0"/>
              </a:rPr>
              <a:t>Help relieve the distress by providing an opportunity for the student to talk </a:t>
            </a:r>
            <a:r>
              <a:rPr lang="en-US" dirty="0" err="1" smtClean="0">
                <a:latin typeface="Times" pitchFamily="-84" charset="0"/>
                <a:ea typeface="Times" pitchFamily="-84" charset="0"/>
                <a:cs typeface="Times" pitchFamily="-84" charset="0"/>
              </a:rPr>
              <a:t>abt</a:t>
            </a:r>
            <a:r>
              <a:rPr lang="en-US" dirty="0" smtClean="0">
                <a:latin typeface="Times" pitchFamily="-84" charset="0"/>
                <a:ea typeface="Times" pitchFamily="-84" charset="0"/>
                <a:cs typeface="Times" pitchFamily="-84" charset="0"/>
              </a:rPr>
              <a:t> their feelings.</a:t>
            </a:r>
          </a:p>
          <a:p>
            <a:pPr eaLnBrk="1" hangingPunct="1"/>
            <a:endParaRPr lang="en-US" dirty="0" smtClean="0">
              <a:latin typeface="Times" pitchFamily="-84" charset="0"/>
              <a:ea typeface="Times" pitchFamily="-84" charset="0"/>
              <a:cs typeface="Times" pitchFamily="-84" charset="0"/>
            </a:endParaRPr>
          </a:p>
          <a:p>
            <a:pPr marL="228600" indent="-228600" eaLnBrk="1" hangingPunct="1">
              <a:buAutoNum type="arabicParenR"/>
            </a:pPr>
            <a:r>
              <a:rPr lang="en-US" dirty="0" smtClean="0">
                <a:latin typeface="Times" pitchFamily="-84" charset="0"/>
                <a:ea typeface="Times" pitchFamily="-84" charset="0"/>
                <a:cs typeface="Times" pitchFamily="-84" charset="0"/>
              </a:rPr>
              <a:t>LISTEN: give the student your undivided attention &amp; let them talk with minimum interruptions. Ask the stud what they need </a:t>
            </a:r>
            <a:r>
              <a:rPr lang="en-US" dirty="0" err="1" smtClean="0">
                <a:latin typeface="Times" pitchFamily="-84" charset="0"/>
                <a:ea typeface="Times" pitchFamily="-84" charset="0"/>
                <a:cs typeface="Times" pitchFamily="-84" charset="0"/>
              </a:rPr>
              <a:t>fr</a:t>
            </a:r>
            <a:r>
              <a:rPr lang="en-US" dirty="0" smtClean="0">
                <a:latin typeface="Times" pitchFamily="-84" charset="0"/>
                <a:ea typeface="Times" pitchFamily="-84" charset="0"/>
                <a:cs typeface="Times" pitchFamily="-84" charset="0"/>
              </a:rPr>
              <a:t> you, &amp; be as calm &amp; straightforward as possible. </a:t>
            </a:r>
          </a:p>
          <a:p>
            <a:pPr marL="228600" indent="-228600" eaLnBrk="1" hangingPunct="1">
              <a:buAutoNum type="arabicParenR"/>
            </a:pPr>
            <a:endParaRPr lang="en-US" dirty="0" smtClean="0">
              <a:latin typeface="Times" pitchFamily="-84" charset="0"/>
              <a:ea typeface="Times" pitchFamily="-84" charset="0"/>
              <a:cs typeface="Times" pitchFamily="-84" charset="0"/>
            </a:endParaRPr>
          </a:p>
          <a:p>
            <a:pPr marL="0" indent="0" eaLnBrk="1" hangingPunct="1">
              <a:buNone/>
            </a:pPr>
            <a:r>
              <a:rPr lang="en-US" dirty="0" smtClean="0">
                <a:latin typeface="Times" pitchFamily="-84" charset="0"/>
                <a:ea typeface="Times" pitchFamily="-84" charset="0"/>
                <a:cs typeface="Times" pitchFamily="-84" charset="0"/>
              </a:rPr>
              <a:t>2) ACKNOWLEDGE the stud’s thoughts and feelings. Respect the stud’s value system, even if you don’t agree w/it.</a:t>
            </a:r>
          </a:p>
          <a:p>
            <a:pPr eaLnBrk="1" hangingPunct="1"/>
            <a:r>
              <a:rPr lang="en-US" dirty="0" smtClean="0">
                <a:latin typeface="Times" pitchFamily="-84" charset="0"/>
                <a:ea typeface="Times" pitchFamily="-84" charset="0"/>
                <a:cs typeface="Times" pitchFamily="-84" charset="0"/>
              </a:rPr>
              <a:t>Initiate problem-solving. You don’t need to know the answers or exactly what to do. Sometimes trying to solve a problem prematurely is counterproductive. However, you can give them an opportunity to think thru &amp; talk about what’s troubling them. </a:t>
            </a:r>
          </a:p>
          <a:p>
            <a:pPr eaLnBrk="1" hangingPunct="1"/>
            <a:endParaRPr lang="en-US" dirty="0" smtClean="0">
              <a:latin typeface="Times" pitchFamily="-84" charset="0"/>
              <a:ea typeface="Times" pitchFamily="-84" charset="0"/>
              <a:cs typeface="Times" pitchFamily="-84" charset="0"/>
            </a:endParaRPr>
          </a:p>
          <a:p>
            <a:pPr eaLnBrk="1" hangingPunct="1"/>
            <a:r>
              <a:rPr lang="en-US" dirty="0" smtClean="0">
                <a:latin typeface="Times" pitchFamily="-84" charset="0"/>
                <a:ea typeface="Times" pitchFamily="-84" charset="0"/>
                <a:cs typeface="Times" pitchFamily="-84" charset="0"/>
              </a:rPr>
              <a:t>3) Express concern: Let</a:t>
            </a:r>
            <a:r>
              <a:rPr lang="en-US" baseline="0" dirty="0" smtClean="0">
                <a:latin typeface="Times" pitchFamily="-84" charset="0"/>
                <a:ea typeface="Times" pitchFamily="-84" charset="0"/>
                <a:cs typeface="Times" pitchFamily="-84" charset="0"/>
              </a:rPr>
              <a:t> the students know that you’re concerned. Be specific about the behavior that gives you cause for concern (</a:t>
            </a:r>
            <a:r>
              <a:rPr lang="en-US" baseline="0" dirty="0" err="1" smtClean="0">
                <a:latin typeface="Times" pitchFamily="-84" charset="0"/>
                <a:ea typeface="Times" pitchFamily="-84" charset="0"/>
                <a:cs typeface="Times" pitchFamily="-84" charset="0"/>
              </a:rPr>
              <a:t>eg</a:t>
            </a:r>
            <a:r>
              <a:rPr lang="en-US" baseline="0" dirty="0" smtClean="0">
                <a:latin typeface="Times" pitchFamily="-84" charset="0"/>
                <a:ea typeface="Times" pitchFamily="-84" charset="0"/>
                <a:cs typeface="Times" pitchFamily="-84" charset="0"/>
              </a:rPr>
              <a:t>, “I’ve noticed you’ve been looking tired and stressed. Are you going through a rough time?”)</a:t>
            </a:r>
            <a:endParaRPr lang="en-US" dirty="0" smtClean="0">
              <a:latin typeface="Times" pitchFamily="-84" charset="0"/>
              <a:ea typeface="Times" pitchFamily="-84" charset="0"/>
              <a:cs typeface="Times" pitchFamily="-84" charset="0"/>
            </a:endParaRPr>
          </a:p>
          <a:p>
            <a:pPr eaLnBrk="1" hangingPunct="1"/>
            <a:r>
              <a:rPr lang="en-US" dirty="0" smtClean="0">
                <a:latin typeface="Times" pitchFamily="-84" charset="0"/>
                <a:ea typeface="Times" pitchFamily="-84" charset="0"/>
                <a:cs typeface="Times" pitchFamily="-84" charset="0"/>
              </a:rPr>
              <a:t>Help the student identify options &amp; explore possible consequences. </a:t>
            </a:r>
          </a:p>
          <a:p>
            <a:pPr eaLnBrk="1" hangingPunct="1"/>
            <a:endParaRPr lang="en-US" dirty="0" smtClean="0">
              <a:latin typeface="Times" pitchFamily="-84" charset="0"/>
              <a:ea typeface="Times" pitchFamily="-84" charset="0"/>
              <a:cs typeface="Times" pitchFamily="-84" charset="0"/>
            </a:endParaRPr>
          </a:p>
          <a:p>
            <a:pPr eaLnBrk="1" hangingPunct="1"/>
            <a:r>
              <a:rPr lang="en-US" dirty="0" smtClean="0">
                <a:latin typeface="Times" pitchFamily="-84" charset="0"/>
                <a:ea typeface="Times" pitchFamily="-84" charset="0"/>
                <a:cs typeface="Times" pitchFamily="-84" charset="0"/>
              </a:rPr>
              <a:t>4) Offer hope: Can also provide enough hope to enable a student to consult a professional or other appropriate person. This may include seeking help (CMHC), involving their family, talking to friends, etc.</a:t>
            </a:r>
          </a:p>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19</a:t>
            </a:fld>
            <a:endParaRPr lang="en-US" dirty="0"/>
          </a:p>
        </p:txBody>
      </p:sp>
    </p:spTree>
    <p:extLst>
      <p:ext uri="{BB962C8B-B14F-4D97-AF65-F5344CB8AC3E}">
        <p14:creationId xmlns:p14="http://schemas.microsoft.com/office/powerpoint/2010/main" val="782972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eaLnBrk="1" hangingPunct="1"/>
            <a:r>
              <a:rPr lang="en-US" dirty="0" smtClean="0">
                <a:latin typeface="Times" pitchFamily="-84" charset="0"/>
                <a:ea typeface="Times" pitchFamily="-84" charset="0"/>
                <a:cs typeface="Times" pitchFamily="-84" charset="0"/>
              </a:rPr>
              <a:t>You don’t need to know the “right” way to respond, b/c there’s often not one. You should, however, have at least an initial sense of the range of responsible, helpful responses that are possible.</a:t>
            </a:r>
          </a:p>
          <a:p>
            <a:pPr eaLnBrk="1" hangingPunct="1"/>
            <a:r>
              <a:rPr lang="en-US" dirty="0" smtClean="0">
                <a:latin typeface="Times" pitchFamily="-84" charset="0"/>
                <a:ea typeface="Times" pitchFamily="-84" charset="0"/>
                <a:cs typeface="Times" pitchFamily="-84" charset="0"/>
              </a:rPr>
              <a:t>This is a confusing topic, and both consultation and support are sometimes necessary and desirable. </a:t>
            </a:r>
          </a:p>
          <a:p>
            <a:pPr eaLnBrk="1" hangingPunct="1"/>
            <a:r>
              <a:rPr lang="en-US" dirty="0" smtClean="0">
                <a:latin typeface="Times" pitchFamily="-84" charset="0"/>
                <a:ea typeface="Times" pitchFamily="-84" charset="0"/>
                <a:cs typeface="Times" pitchFamily="-84" charset="0"/>
              </a:rPr>
              <a:t>You have important decisions to make about the role you want to adopt. It’s better to think </a:t>
            </a:r>
            <a:r>
              <a:rPr lang="en-US" dirty="0" err="1" smtClean="0">
                <a:latin typeface="Times" pitchFamily="-84" charset="0"/>
                <a:ea typeface="Times" pitchFamily="-84" charset="0"/>
                <a:cs typeface="Times" pitchFamily="-84" charset="0"/>
              </a:rPr>
              <a:t>abt</a:t>
            </a:r>
            <a:r>
              <a:rPr lang="en-US" dirty="0" smtClean="0">
                <a:latin typeface="Times" pitchFamily="-84" charset="0"/>
                <a:ea typeface="Times" pitchFamily="-84" charset="0"/>
                <a:cs typeface="Times" pitchFamily="-84" charset="0"/>
              </a:rPr>
              <a:t> this ahead of time rather than waiting until a situation presents itself. Each situation is unique, of course, but you can clarify some basic issues &amp; values in advance. Also keep in mind that whether or not you want to take on the role of counselor or confidant, you may be the first person a student goes to when feeling distressed because they perceive you as knowledgeable, caring, and trustworthy. So you need to know how you’d want to respond.</a:t>
            </a:r>
          </a:p>
          <a:p>
            <a:pPr eaLnBrk="1" hangingPunct="1"/>
            <a:r>
              <a:rPr lang="en-US" dirty="0" smtClean="0">
                <a:latin typeface="Times" pitchFamily="-84" charset="0"/>
                <a:ea typeface="Times" pitchFamily="-84" charset="0"/>
                <a:cs typeface="Times" pitchFamily="-84" charset="0"/>
              </a:rPr>
              <a:t>Don’t make promises you can’t keep (e.g., promising not to divulge any information they share w/you - you may be required to reveal info if, for ex, they say they’ve been thinking </a:t>
            </a:r>
            <a:r>
              <a:rPr lang="en-US" dirty="0" err="1" smtClean="0">
                <a:latin typeface="Times" pitchFamily="-84" charset="0"/>
                <a:ea typeface="Times" pitchFamily="-84" charset="0"/>
                <a:cs typeface="Times" pitchFamily="-84" charset="0"/>
              </a:rPr>
              <a:t>abt</a:t>
            </a:r>
            <a:r>
              <a:rPr lang="en-US" dirty="0" smtClean="0">
                <a:latin typeface="Times" pitchFamily="-84" charset="0"/>
                <a:ea typeface="Times" pitchFamily="-84" charset="0"/>
                <a:cs typeface="Times" pitchFamily="-84" charset="0"/>
              </a:rPr>
              <a:t> killing themselves or harming someone else). </a:t>
            </a:r>
          </a:p>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20</a:t>
            </a:fld>
            <a:endParaRPr lang="en-US" dirty="0"/>
          </a:p>
        </p:txBody>
      </p:sp>
    </p:spTree>
    <p:extLst>
      <p:ext uri="{BB962C8B-B14F-4D97-AF65-F5344CB8AC3E}">
        <p14:creationId xmlns:p14="http://schemas.microsoft.com/office/powerpoint/2010/main" val="3197383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smtClean="0"/>
              <a:t>Image: </a:t>
            </a:r>
            <a:r>
              <a:rPr lang="en-US" dirty="0" err="1" smtClean="0"/>
              <a:t>mindbody</a:t>
            </a:r>
            <a:r>
              <a:rPr lang="en-US" dirty="0" smtClean="0"/>
              <a:t> labs site: https://cmhc.utexas.edu/images/mbl_three.jpg</a:t>
            </a:r>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24</a:t>
            </a:fld>
            <a:endParaRPr lang="en-US" dirty="0"/>
          </a:p>
        </p:txBody>
      </p:sp>
    </p:spTree>
    <p:extLst>
      <p:ext uri="{BB962C8B-B14F-4D97-AF65-F5344CB8AC3E}">
        <p14:creationId xmlns:p14="http://schemas.microsoft.com/office/powerpoint/2010/main" val="2436227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smtClean="0"/>
              <a:t>image: </a:t>
            </a:r>
            <a:r>
              <a:rPr lang="en-US" dirty="0" err="1" smtClean="0"/>
              <a:t>mindbody</a:t>
            </a:r>
            <a:r>
              <a:rPr lang="en-US" dirty="0" smtClean="0"/>
              <a:t> labs: https://cmhc.utexas.edu/images/mbl_two.jpg</a:t>
            </a:r>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25</a:t>
            </a:fld>
            <a:endParaRPr lang="en-US" dirty="0"/>
          </a:p>
        </p:txBody>
      </p:sp>
    </p:spTree>
    <p:extLst>
      <p:ext uri="{BB962C8B-B14F-4D97-AF65-F5344CB8AC3E}">
        <p14:creationId xmlns:p14="http://schemas.microsoft.com/office/powerpoint/2010/main" val="2396761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smtClean="0"/>
              <a:t>Image: </a:t>
            </a:r>
            <a:r>
              <a:rPr lang="en-US" dirty="0" err="1" smtClean="0"/>
              <a:t>mindbody</a:t>
            </a:r>
            <a:r>
              <a:rPr lang="en-US" dirty="0" smtClean="0"/>
              <a:t> labs: https://www.cmhc.utexas.edu/stressrecess/images/thinksmall100.jpg</a:t>
            </a:r>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26</a:t>
            </a:fld>
            <a:endParaRPr lang="en-US" dirty="0"/>
          </a:p>
        </p:txBody>
      </p:sp>
    </p:spTree>
    <p:extLst>
      <p:ext uri="{BB962C8B-B14F-4D97-AF65-F5344CB8AC3E}">
        <p14:creationId xmlns:p14="http://schemas.microsoft.com/office/powerpoint/2010/main" val="752563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smtClean="0"/>
              <a:t>Images</a:t>
            </a:r>
          </a:p>
          <a:p>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Walk-in</a:t>
            </a:r>
            <a:r>
              <a:rPr lang="en-US" baseline="0" dirty="0" smtClean="0"/>
              <a:t> Service(</a:t>
            </a:r>
            <a:r>
              <a:rPr lang="en-US" dirty="0" smtClean="0"/>
              <a:t>Shutter</a:t>
            </a:r>
            <a:r>
              <a:rPr lang="en-US" baseline="0" dirty="0" smtClean="0"/>
              <a:t> Stock):</a:t>
            </a:r>
            <a:br>
              <a:rPr lang="en-US" baseline="0" dirty="0" smtClean="0"/>
            </a:br>
            <a:r>
              <a:rPr lang="en-US" dirty="0" smtClean="0"/>
              <a:t>https://www.shutterstock.com/ko/image-vector/business-peoples-isolated-on-gray-background-169347611?src=MSmG7TGfNFmwmSS3XgpZeg-1-25</a:t>
            </a:r>
          </a:p>
          <a:p>
            <a:endParaRPr lang="en-US" dirty="0" smtClean="0"/>
          </a:p>
          <a:p>
            <a:r>
              <a:rPr lang="en-US" dirty="0" smtClean="0"/>
              <a:t>Individual Counseling(Shutter Stock):</a:t>
            </a:r>
          </a:p>
          <a:p>
            <a:r>
              <a:rPr lang="en-US" dirty="0" smtClean="0"/>
              <a:t>https://www.shutterstock.com/ko/image-photo/young-women-visit-her-psychotherapist-274805978?src=NJnxPsyA1ZiYz95Xb2X5Tg-1-34</a:t>
            </a:r>
          </a:p>
          <a:p>
            <a:endParaRPr lang="en-US" dirty="0" smtClean="0"/>
          </a:p>
          <a:p>
            <a:r>
              <a:rPr lang="en-US" dirty="0" smtClean="0"/>
              <a:t>Group</a:t>
            </a:r>
            <a:r>
              <a:rPr lang="en-US" baseline="0" dirty="0" smtClean="0"/>
              <a:t> Counseling (Shutter Stock):</a:t>
            </a:r>
          </a:p>
          <a:p>
            <a:r>
              <a:rPr lang="en-US" dirty="0" smtClean="0"/>
              <a:t>https://www.shutterstock.com/ko/image-photo/people-sitting-circle-counseling-525198115?src=8rbLOoZnRE4Ob29f0RY7LA-1-65</a:t>
            </a:r>
          </a:p>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27</a:t>
            </a:fld>
            <a:endParaRPr lang="en-US" dirty="0"/>
          </a:p>
        </p:txBody>
      </p:sp>
    </p:spTree>
    <p:extLst>
      <p:ext uri="{BB962C8B-B14F-4D97-AF65-F5344CB8AC3E}">
        <p14:creationId xmlns:p14="http://schemas.microsoft.com/office/powerpoint/2010/main" val="4001108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smtClean="0"/>
              <a:t>Images</a:t>
            </a:r>
          </a:p>
          <a:p>
            <a:endParaRPr lang="en-US" dirty="0" smtClean="0"/>
          </a:p>
          <a:p>
            <a:r>
              <a:rPr lang="en-US" dirty="0" smtClean="0"/>
              <a:t>Medication Evaluation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:https://www.shutterstock.com/ko/image-photo/female-doctor-comforting-depressed-patient-sitting-299690342?src=W7uYVjMvArE_Z6mxqSj3Lg-1-45</a:t>
            </a:r>
          </a:p>
          <a:p>
            <a:endParaRPr lang="en-US" dirty="0" smtClean="0"/>
          </a:p>
          <a:p>
            <a:r>
              <a:rPr lang="en-US" dirty="0" smtClean="0"/>
              <a:t>Crisis</a:t>
            </a:r>
            <a:r>
              <a:rPr lang="en-US" baseline="0" dirty="0" smtClean="0"/>
              <a:t> line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r>
              <a:rPr lang="en-US" dirty="0" smtClean="0"/>
              <a:t>https://www.shutterstock.com/ko/image-photo/emergency-call-urgent-accidental-hotline-paramedic-563794051?src=O78qux9MXQolMIpHVimlHA-1-17</a:t>
            </a:r>
          </a:p>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28</a:t>
            </a:fld>
            <a:endParaRPr lang="en-US" dirty="0"/>
          </a:p>
        </p:txBody>
      </p:sp>
    </p:spTree>
    <p:extLst>
      <p:ext uri="{BB962C8B-B14F-4D97-AF65-F5344CB8AC3E}">
        <p14:creationId xmlns:p14="http://schemas.microsoft.com/office/powerpoint/2010/main" val="3001374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https://</a:t>
            </a:r>
            <a:r>
              <a:rPr lang="en-US" dirty="0" err="1" smtClean="0"/>
              <a:t>pixabay.com</a:t>
            </a:r>
            <a:r>
              <a:rPr lang="en-US" dirty="0" smtClean="0"/>
              <a:t>/</a:t>
            </a:r>
            <a:r>
              <a:rPr lang="en-US" dirty="0" err="1" smtClean="0"/>
              <a:t>en</a:t>
            </a:r>
            <a:r>
              <a:rPr lang="en-US" dirty="0" smtClean="0"/>
              <a:t>/hand-united-hands-united-together-1917895/</a:t>
            </a:r>
            <a:endParaRPr lang="en-US" dirty="0"/>
          </a:p>
        </p:txBody>
      </p:sp>
      <p:sp>
        <p:nvSpPr>
          <p:cNvPr id="4" name="Slide Number Placeholder 3"/>
          <p:cNvSpPr>
            <a:spLocks noGrp="1"/>
          </p:cNvSpPr>
          <p:nvPr>
            <p:ph type="sldNum" sz="quarter" idx="10"/>
          </p:nvPr>
        </p:nvSpPr>
        <p:spPr/>
        <p:txBody>
          <a:bodyPr/>
          <a:lstStyle/>
          <a:p>
            <a:fld id="{B7E851DE-183B-DE4C-AC0B-7506C486800E}" type="slidenum">
              <a:rPr lang="en-US" smtClean="0"/>
              <a:pPr/>
              <a:t>4</a:t>
            </a:fld>
            <a:endParaRPr lang="en-US" dirty="0"/>
          </a:p>
        </p:txBody>
      </p:sp>
    </p:spTree>
    <p:extLst>
      <p:ext uri="{BB962C8B-B14F-4D97-AF65-F5344CB8AC3E}">
        <p14:creationId xmlns:p14="http://schemas.microsoft.com/office/powerpoint/2010/main" val="1020681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smtClean="0"/>
              <a:t>-original</a:t>
            </a:r>
            <a:r>
              <a:rPr lang="en-US" baseline="0" dirty="0" smtClean="0"/>
              <a:t> image</a:t>
            </a:r>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29</a:t>
            </a:fld>
            <a:endParaRPr lang="en-US" dirty="0"/>
          </a:p>
        </p:txBody>
      </p:sp>
    </p:spTree>
    <p:extLst>
      <p:ext uri="{BB962C8B-B14F-4D97-AF65-F5344CB8AC3E}">
        <p14:creationId xmlns:p14="http://schemas.microsoft.com/office/powerpoint/2010/main" val="656568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a:bodyPr>
          <a:lstStyle/>
          <a:p>
            <a:pPr eaLnBrk="1" hangingPunct="1"/>
            <a:r>
              <a:rPr lang="en-US" dirty="0" smtClean="0">
                <a:latin typeface="Times" pitchFamily="-84" charset="0"/>
                <a:ea typeface="Times" pitchFamily="-84" charset="0"/>
                <a:cs typeface="Times" pitchFamily="-84" charset="0"/>
              </a:rPr>
              <a:t>File</a:t>
            </a:r>
            <a:r>
              <a:rPr lang="en-US" baseline="0" dirty="0" smtClean="0">
                <a:latin typeface="Times" pitchFamily="-84" charset="0"/>
                <a:ea typeface="Times" pitchFamily="-84" charset="0"/>
                <a:cs typeface="Times" pitchFamily="-84" charset="0"/>
              </a:rPr>
              <a:t> image(</a:t>
            </a:r>
            <a:r>
              <a:rPr lang="en-US" baseline="0" dirty="0" err="1" smtClean="0">
                <a:latin typeface="Times" pitchFamily="-84" charset="0"/>
                <a:ea typeface="Times" pitchFamily="-84" charset="0"/>
                <a:cs typeface="Times" pitchFamily="-84" charset="0"/>
              </a:rPr>
              <a:t>iStock</a:t>
            </a:r>
            <a:r>
              <a:rPr lang="en-US" baseline="0" dirty="0" smtClean="0">
                <a:latin typeface="Times" pitchFamily="-84" charset="0"/>
                <a:ea typeface="Times" pitchFamily="-84" charset="0"/>
                <a:cs typeface="Times" pitchFamily="-84" charset="0"/>
              </a:rPr>
              <a:t>)</a:t>
            </a:r>
          </a:p>
          <a:p>
            <a:pPr eaLnBrk="1" hangingPunct="1"/>
            <a:r>
              <a:rPr lang="en-US" dirty="0" smtClean="0">
                <a:latin typeface="Times" pitchFamily="-84" charset="0"/>
                <a:ea typeface="Times" pitchFamily="-84" charset="0"/>
                <a:cs typeface="Times" pitchFamily="-84" charset="0"/>
              </a:rPr>
              <a:t>http://www.istockphoto.com/photo/successfull-person-gm656462712-119526589</a:t>
            </a:r>
          </a:p>
          <a:p>
            <a:pPr eaLnBrk="1" hangingPunct="1"/>
            <a:endParaRPr lang="en-US" dirty="0" smtClean="0">
              <a:latin typeface="Times" pitchFamily="-84" charset="0"/>
              <a:ea typeface="Times" pitchFamily="-84" charset="0"/>
              <a:cs typeface="Times" pitchFamily="-84" charset="0"/>
            </a:endParaRPr>
          </a:p>
          <a:p>
            <a:pPr eaLnBrk="1" hangingPunct="1"/>
            <a:r>
              <a:rPr lang="en-US" dirty="0" smtClean="0">
                <a:latin typeface="Times" pitchFamily="-84" charset="0"/>
                <a:ea typeface="Times" pitchFamily="-84" charset="0"/>
                <a:cs typeface="Times" pitchFamily="-84" charset="0"/>
              </a:rPr>
              <a:t>Be direct in letting the person know that you believe it’s important for them to get professional help in this situation. If you’re concerned about the stud, let them know this (e.g., “I’ve noticed you’ve been looking tired &amp; stressed. Are you going through a rough time?”). </a:t>
            </a:r>
          </a:p>
          <a:p>
            <a:pPr eaLnBrk="1" hangingPunct="1"/>
            <a:r>
              <a:rPr lang="en-US" dirty="0" smtClean="0">
                <a:latin typeface="Times" pitchFamily="-84" charset="0"/>
                <a:ea typeface="Times" pitchFamily="-84" charset="0"/>
                <a:cs typeface="Times" pitchFamily="-84" charset="0"/>
              </a:rPr>
              <a:t>Point out that seeking professional help for problems is an indication of good judgment &amp; a good use of resources (e.g., “If you had a broken arm, you’d go to the doctor rather than trying to set it yourself”).</a:t>
            </a:r>
          </a:p>
          <a:p>
            <a:pPr eaLnBrk="1" hangingPunct="1"/>
            <a:r>
              <a:rPr lang="en-US" dirty="0" smtClean="0">
                <a:latin typeface="Times" pitchFamily="-84" charset="0"/>
                <a:ea typeface="Times" pitchFamily="-84" charset="0"/>
                <a:cs typeface="Times" pitchFamily="-84" charset="0"/>
              </a:rPr>
              <a:t>Educating studs </a:t>
            </a:r>
            <a:r>
              <a:rPr lang="en-US" dirty="0" err="1" smtClean="0">
                <a:latin typeface="Times" pitchFamily="-84" charset="0"/>
                <a:ea typeface="Times" pitchFamily="-84" charset="0"/>
                <a:cs typeface="Times" pitchFamily="-84" charset="0"/>
              </a:rPr>
              <a:t>abt</a:t>
            </a:r>
            <a:r>
              <a:rPr lang="en-US" dirty="0" smtClean="0">
                <a:latin typeface="Times" pitchFamily="-84" charset="0"/>
                <a:ea typeface="Times" pitchFamily="-84" charset="0"/>
                <a:cs typeface="Times" pitchFamily="-84" charset="0"/>
              </a:rPr>
              <a:t> the counseling process can address their misgivings &amp; can reduce the barriers to their getting the help they need. Inform them that counseling is confidential &amp; is available at a low cost at CMHC (most services are free or have a $5 charge). </a:t>
            </a:r>
          </a:p>
          <a:p>
            <a:pPr eaLnBrk="1" hangingPunct="1"/>
            <a:r>
              <a:rPr lang="en-US" dirty="0" smtClean="0">
                <a:latin typeface="Times" pitchFamily="-84" charset="0"/>
                <a:ea typeface="Times" pitchFamily="-84" charset="0"/>
                <a:cs typeface="Times" pitchFamily="-84" charset="0"/>
              </a:rPr>
              <a:t>Make sure the student has contact name, number, &amp; location of the referral. Prepare the student for what they might expect if they follow your suggestion – tell them what you know about the referral person or service. If the student is receptive, suggest they make an appointment.</a:t>
            </a:r>
          </a:p>
          <a:p>
            <a:pPr eaLnBrk="1" hangingPunct="1"/>
            <a:r>
              <a:rPr lang="en-US" dirty="0" smtClean="0">
                <a:latin typeface="Times" pitchFamily="-84" charset="0"/>
                <a:ea typeface="Times" pitchFamily="-84" charset="0"/>
                <a:cs typeface="Times" pitchFamily="-84" charset="0"/>
              </a:rPr>
              <a:t>Except in emergencies, the option must be left open for the student to accept or refuse assistance – don’t force the issue or try to trick the student into going. </a:t>
            </a:r>
          </a:p>
          <a:p>
            <a:pPr eaLnBrk="1" hangingPunct="1"/>
            <a:r>
              <a:rPr lang="en-US" dirty="0" smtClean="0">
                <a:latin typeface="Times" pitchFamily="-84" charset="0"/>
                <a:ea typeface="Times" pitchFamily="-84" charset="0"/>
                <a:cs typeface="Times" pitchFamily="-84" charset="0"/>
              </a:rPr>
              <a:t>Keep in mind that cultural factors may affect a stud’s openness to speaking w/a counselor (</a:t>
            </a:r>
            <a:r>
              <a:rPr lang="en-US" dirty="0" err="1" smtClean="0">
                <a:latin typeface="Times" pitchFamily="-84" charset="0"/>
                <a:ea typeface="Times" pitchFamily="-84" charset="0"/>
                <a:cs typeface="Times" pitchFamily="-84" charset="0"/>
              </a:rPr>
              <a:t>eg</a:t>
            </a:r>
            <a:r>
              <a:rPr lang="en-US" dirty="0" smtClean="0">
                <a:latin typeface="Times" pitchFamily="-84" charset="0"/>
                <a:ea typeface="Times" pitchFamily="-84" charset="0"/>
                <a:cs typeface="Times" pitchFamily="-84" charset="0"/>
              </a:rPr>
              <a:t>, may mistrust counselors due to discrimination, cultural beliefs </a:t>
            </a:r>
            <a:r>
              <a:rPr lang="en-US" dirty="0" err="1" smtClean="0">
                <a:latin typeface="Times" pitchFamily="-84" charset="0"/>
                <a:ea typeface="Times" pitchFamily="-84" charset="0"/>
                <a:cs typeface="Times" pitchFamily="-84" charset="0"/>
              </a:rPr>
              <a:t>abt</a:t>
            </a:r>
            <a:r>
              <a:rPr lang="en-US" dirty="0" smtClean="0">
                <a:latin typeface="Times" pitchFamily="-84" charset="0"/>
                <a:ea typeface="Times" pitchFamily="-84" charset="0"/>
                <a:cs typeface="Times" pitchFamily="-84" charset="0"/>
              </a:rPr>
              <a:t> mental health &amp; counseling, cultural values around shame &amp; pride &amp; the importance of keeping fam </a:t>
            </a:r>
            <a:r>
              <a:rPr lang="en-US" dirty="0" err="1" smtClean="0">
                <a:latin typeface="Times" pitchFamily="-84" charset="0"/>
                <a:ea typeface="Times" pitchFamily="-84" charset="0"/>
                <a:cs typeface="Times" pitchFamily="-84" charset="0"/>
              </a:rPr>
              <a:t>probs</a:t>
            </a:r>
            <a:r>
              <a:rPr lang="en-US" dirty="0" smtClean="0">
                <a:latin typeface="Times" pitchFamily="-84" charset="0"/>
                <a:ea typeface="Times" pitchFamily="-84" charset="0"/>
                <a:cs typeface="Times" pitchFamily="-84" charset="0"/>
              </a:rPr>
              <a:t> w/in the fam).  </a:t>
            </a:r>
          </a:p>
          <a:p>
            <a:pPr eaLnBrk="1" hangingPunct="1"/>
            <a:r>
              <a:rPr lang="en-US" dirty="0" smtClean="0">
                <a:latin typeface="Times" pitchFamily="-84" charset="0"/>
                <a:ea typeface="Times" pitchFamily="-84" charset="0"/>
                <a:cs typeface="Times" pitchFamily="-84" charset="0"/>
              </a:rPr>
              <a:t>Offer to meet with the student again - this may help solidify their plan to obtain appropriate help, &amp; also demonstrates your commitment to helping them with this process. However, it’s important to be sensitive to a student’s desire for privacy. </a:t>
            </a:r>
          </a:p>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30</a:t>
            </a:fld>
            <a:endParaRPr lang="en-US" dirty="0"/>
          </a:p>
        </p:txBody>
      </p:sp>
    </p:spTree>
    <p:extLst>
      <p:ext uri="{BB962C8B-B14F-4D97-AF65-F5344CB8AC3E}">
        <p14:creationId xmlns:p14="http://schemas.microsoft.com/office/powerpoint/2010/main" val="2714407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-original</a:t>
            </a:r>
            <a:r>
              <a:rPr lang="en-US" baseline="0" dirty="0"/>
              <a:t> image</a:t>
            </a:r>
            <a:endParaRPr lang="en-US"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&lt;Check Hyperlink</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Women, men and GLBT are protected from sex discrimination (including sexual harassment)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United States Department of Education (Office for Civil Rights) enforces Title IX</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public and private universities receiving any federal financial assistance must comply with Title IX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a:p>
            <a:endParaRPr lang="en-US" dirty="0"/>
          </a:p>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42</a:t>
            </a:fld>
            <a:endParaRPr lang="en-US" dirty="0"/>
          </a:p>
        </p:txBody>
      </p:sp>
    </p:spTree>
    <p:extLst>
      <p:ext uri="{BB962C8B-B14F-4D97-AF65-F5344CB8AC3E}">
        <p14:creationId xmlns:p14="http://schemas.microsoft.com/office/powerpoint/2010/main" val="2644204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E851DE-183B-DE4C-AC0B-7506C486800E}" type="slidenum">
              <a:rPr lang="en-US" smtClean="0"/>
              <a:pPr/>
              <a:t>45</a:t>
            </a:fld>
            <a:endParaRPr lang="en-US" dirty="0"/>
          </a:p>
        </p:txBody>
      </p:sp>
    </p:spTree>
    <p:extLst>
      <p:ext uri="{BB962C8B-B14F-4D97-AF65-F5344CB8AC3E}">
        <p14:creationId xmlns:p14="http://schemas.microsoft.com/office/powerpoint/2010/main" val="413495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E851DE-183B-DE4C-AC0B-7506C486800E}" type="slidenum">
              <a:rPr lang="en-US" smtClean="0"/>
              <a:pPr/>
              <a:t>50</a:t>
            </a:fld>
            <a:endParaRPr lang="en-US" dirty="0"/>
          </a:p>
        </p:txBody>
      </p:sp>
    </p:spTree>
    <p:extLst>
      <p:ext uri="{BB962C8B-B14F-4D97-AF65-F5344CB8AC3E}">
        <p14:creationId xmlns:p14="http://schemas.microsoft.com/office/powerpoint/2010/main" val="2369191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Office for Inclusion and Equity handles complaints when the Respondent is a </a:t>
            </a:r>
            <a:r>
              <a:rPr lang="en-US" sz="1200" b="1" dirty="0">
                <a:latin typeface="Times New Roman" panose="02020603050405020304" pitchFamily="18" charset="0"/>
                <a:cs typeface="Times New Roman" panose="02020603050405020304" pitchFamily="18" charset="0"/>
              </a:rPr>
              <a:t>Faculty or Staff </a:t>
            </a:r>
            <a:r>
              <a:rPr lang="en-US" sz="1200" dirty="0">
                <a:latin typeface="Times New Roman" panose="02020603050405020304" pitchFamily="18" charset="0"/>
                <a:cs typeface="Times New Roman" panose="02020603050405020304" pitchFamily="18" charset="0"/>
              </a:rPr>
              <a:t>member, a contractor, etc. </a:t>
            </a:r>
          </a:p>
          <a:p>
            <a:r>
              <a:rPr lang="en-US" sz="1200" dirty="0">
                <a:latin typeface="Times New Roman" panose="02020603050405020304" pitchFamily="18" charset="0"/>
                <a:cs typeface="Times New Roman" panose="02020603050405020304" pitchFamily="18" charset="0"/>
              </a:rPr>
              <a:t>Office of the Dean of Students handles complaints when the Respondent is a </a:t>
            </a:r>
            <a:r>
              <a:rPr lang="en-US" sz="1200" b="1" dirty="0">
                <a:latin typeface="Times New Roman" panose="02020603050405020304" pitchFamily="18" charset="0"/>
                <a:cs typeface="Times New Roman" panose="02020603050405020304" pitchFamily="18" charset="0"/>
              </a:rPr>
              <a:t>Student</a:t>
            </a:r>
          </a:p>
          <a:p>
            <a:r>
              <a:rPr lang="en-US" sz="1200" dirty="0">
                <a:latin typeface="Times New Roman" panose="02020603050405020304" pitchFamily="18" charset="0"/>
                <a:cs typeface="Times New Roman" panose="02020603050405020304" pitchFamily="18" charset="0"/>
              </a:rPr>
              <a:t>When the Respondent is a </a:t>
            </a:r>
            <a:r>
              <a:rPr lang="en-US" sz="1200" b="1" dirty="0">
                <a:latin typeface="Times New Roman" panose="02020603050405020304" pitchFamily="18" charset="0"/>
                <a:cs typeface="Times New Roman" panose="02020603050405020304" pitchFamily="18" charset="0"/>
              </a:rPr>
              <a:t>Student Employee </a:t>
            </a:r>
            <a:r>
              <a:rPr lang="en-US" sz="1200" dirty="0">
                <a:latin typeface="Times New Roman" panose="02020603050405020304" pitchFamily="18" charset="0"/>
                <a:cs typeface="Times New Roman" panose="02020603050405020304" pitchFamily="18" charset="0"/>
              </a:rPr>
              <a:t>(TA, GRA, etc.), these two entities collaborate on the investigation</a:t>
            </a:r>
          </a:p>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51</a:t>
            </a:fld>
            <a:endParaRPr lang="en-US" dirty="0"/>
          </a:p>
        </p:txBody>
      </p:sp>
    </p:spTree>
    <p:extLst>
      <p:ext uri="{BB962C8B-B14F-4D97-AF65-F5344CB8AC3E}">
        <p14:creationId xmlns:p14="http://schemas.microsoft.com/office/powerpoint/2010/main" val="3950022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File image(</a:t>
            </a:r>
            <a:r>
              <a:rPr lang="en-US" dirty="0" err="1"/>
              <a:t>iStock</a:t>
            </a:r>
            <a:r>
              <a:rPr lang="en-US" dirty="0"/>
              <a:t>)</a:t>
            </a:r>
          </a:p>
          <a:p>
            <a:endParaRPr lang="en-US" dirty="0"/>
          </a:p>
          <a:p>
            <a:r>
              <a:rPr lang="en-US" dirty="0"/>
              <a:t>Upper: http://www.istockphoto.com/photo/privacy-please-gm180707149-24006545</a:t>
            </a:r>
          </a:p>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54</a:t>
            </a:fld>
            <a:endParaRPr lang="en-US" dirty="0"/>
          </a:p>
        </p:txBody>
      </p:sp>
    </p:spTree>
    <p:extLst>
      <p:ext uri="{BB962C8B-B14F-4D97-AF65-F5344CB8AC3E}">
        <p14:creationId xmlns:p14="http://schemas.microsoft.com/office/powerpoint/2010/main" val="1601958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File image(</a:t>
            </a:r>
            <a:r>
              <a:rPr lang="en-US" dirty="0" err="1"/>
              <a:t>iStock</a:t>
            </a:r>
            <a:r>
              <a:rPr lang="en-US" dirty="0"/>
              <a:t>)</a:t>
            </a:r>
          </a:p>
          <a:p>
            <a:endParaRPr lang="en-US" dirty="0"/>
          </a:p>
          <a:p>
            <a:r>
              <a:rPr lang="en-US" dirty="0"/>
              <a:t>Upper: http://www.istockphoto.com/photo/privacy-please-gm180707149-24006545</a:t>
            </a:r>
          </a:p>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55</a:t>
            </a:fld>
            <a:endParaRPr lang="en-US" dirty="0"/>
          </a:p>
        </p:txBody>
      </p:sp>
    </p:spTree>
    <p:extLst>
      <p:ext uri="{BB962C8B-B14F-4D97-AF65-F5344CB8AC3E}">
        <p14:creationId xmlns:p14="http://schemas.microsoft.com/office/powerpoint/2010/main" val="4003660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smtClean="0"/>
              <a:t>Audio </a:t>
            </a:r>
            <a:r>
              <a:rPr lang="en-US" dirty="0"/>
              <a:t>file for explanation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a:t>
            </a:r>
            <a:r>
              <a:rPr lang="en-US" sz="1200" i="1" dirty="0">
                <a:latin typeface="Times New Roman"/>
                <a:cs typeface="Times New Roman"/>
              </a:rPr>
              <a:t>Any action that adversely affects the academic, employment, or other institutional status of a student or employee of the University, visitor, applicant for admission to or employment with the University, because an individual has, in good faith, brought a complaint under this policy, opposed an unlawful practice, participated in an investigation, or requested accommodations.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0" dirty="0">
              <a:latin typeface="Times New Roman"/>
              <a:cs typeface="Times New Roman"/>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dirty="0">
                <a:latin typeface="Times New Roman"/>
                <a:cs typeface="Times New Roman"/>
              </a:rPr>
              <a:t>-Add interactive</a:t>
            </a:r>
            <a:r>
              <a:rPr lang="en-US" sz="1200" i="0" baseline="0" dirty="0">
                <a:latin typeface="Times New Roman"/>
                <a:cs typeface="Times New Roman"/>
              </a:rPr>
              <a:t> images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baseline="0" dirty="0">
                <a:latin typeface="Times New Roman"/>
                <a:cs typeface="Times New Roman"/>
              </a:rPr>
              <a:t>: leaners should click images, and then show up explanation.</a:t>
            </a:r>
            <a:endParaRPr lang="en-US" sz="1200" i="0" dirty="0">
              <a:latin typeface="Times New Roman"/>
              <a:cs typeface="Times New Roman"/>
            </a:endParaRPr>
          </a:p>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57</a:t>
            </a:fld>
            <a:endParaRPr lang="en-US" dirty="0"/>
          </a:p>
        </p:txBody>
      </p:sp>
    </p:spTree>
    <p:extLst>
      <p:ext uri="{BB962C8B-B14F-4D97-AF65-F5344CB8AC3E}">
        <p14:creationId xmlns:p14="http://schemas.microsoft.com/office/powerpoint/2010/main" val="3434220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smtClean="0"/>
              <a:t>Audio </a:t>
            </a:r>
            <a:r>
              <a:rPr lang="en-US" dirty="0"/>
              <a:t>file for explanation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a:t>
            </a:r>
            <a:r>
              <a:rPr lang="en-US" sz="1200" i="1" dirty="0">
                <a:latin typeface="Times New Roman"/>
                <a:cs typeface="Times New Roman"/>
              </a:rPr>
              <a:t>Any action that adversely affects the academic, employment, or other institutional status of a student or employee of the University, visitor, applicant for admission to or employment with the University, because an individual has, in good faith, brought a complaint under this policy, opposed an unlawful practice, participated in an investigation, or requested accommodations.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0" dirty="0">
              <a:latin typeface="Times New Roman"/>
              <a:cs typeface="Times New Roman"/>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dirty="0">
                <a:latin typeface="Times New Roman"/>
                <a:cs typeface="Times New Roman"/>
              </a:rPr>
              <a:t>-Add interactive</a:t>
            </a:r>
            <a:r>
              <a:rPr lang="en-US" sz="1200" i="0" baseline="0" dirty="0">
                <a:latin typeface="Times New Roman"/>
                <a:cs typeface="Times New Roman"/>
              </a:rPr>
              <a:t> images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baseline="0" dirty="0">
                <a:latin typeface="Times New Roman"/>
                <a:cs typeface="Times New Roman"/>
              </a:rPr>
              <a:t>: leaners should click images, and then show up explanation.</a:t>
            </a:r>
            <a:endParaRPr lang="en-US" sz="1200" i="0" dirty="0">
              <a:latin typeface="Times New Roman"/>
              <a:cs typeface="Times New Roman"/>
            </a:endParaRPr>
          </a:p>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58</a:t>
            </a:fld>
            <a:endParaRPr lang="en-US" dirty="0"/>
          </a:p>
        </p:txBody>
      </p:sp>
    </p:spTree>
    <p:extLst>
      <p:ext uri="{BB962C8B-B14F-4D97-AF65-F5344CB8AC3E}">
        <p14:creationId xmlns:p14="http://schemas.microsoft.com/office/powerpoint/2010/main" val="241399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20:12</a:t>
            </a:r>
            <a:endParaRPr lang="en-US" dirty="0"/>
          </a:p>
        </p:txBody>
      </p:sp>
      <p:sp>
        <p:nvSpPr>
          <p:cNvPr id="4" name="Slide Number Placeholder 3"/>
          <p:cNvSpPr>
            <a:spLocks noGrp="1"/>
          </p:cNvSpPr>
          <p:nvPr>
            <p:ph type="sldNum" sz="quarter" idx="10"/>
          </p:nvPr>
        </p:nvSpPr>
        <p:spPr/>
        <p:txBody>
          <a:bodyPr/>
          <a:lstStyle/>
          <a:p>
            <a:fld id="{B7E851DE-183B-DE4C-AC0B-7506C486800E}" type="slidenum">
              <a:rPr lang="en-US" smtClean="0"/>
              <a:pPr/>
              <a:t>8</a:t>
            </a:fld>
            <a:endParaRPr lang="en-US" dirty="0"/>
          </a:p>
        </p:txBody>
      </p:sp>
    </p:spTree>
    <p:extLst>
      <p:ext uri="{BB962C8B-B14F-4D97-AF65-F5344CB8AC3E}">
        <p14:creationId xmlns:p14="http://schemas.microsoft.com/office/powerpoint/2010/main" val="595308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59</a:t>
            </a:fld>
            <a:endParaRPr lang="en-US" dirty="0"/>
          </a:p>
        </p:txBody>
      </p:sp>
    </p:spTree>
    <p:extLst>
      <p:ext uri="{BB962C8B-B14F-4D97-AF65-F5344CB8AC3E}">
        <p14:creationId xmlns:p14="http://schemas.microsoft.com/office/powerpoint/2010/main" val="1028210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E851DE-183B-DE4C-AC0B-7506C486800E}" type="slidenum">
              <a:rPr lang="en-US" smtClean="0"/>
              <a:pPr/>
              <a:t>60</a:t>
            </a:fld>
            <a:endParaRPr lang="en-US" dirty="0"/>
          </a:p>
        </p:txBody>
      </p:sp>
    </p:spTree>
    <p:extLst>
      <p:ext uri="{BB962C8B-B14F-4D97-AF65-F5344CB8AC3E}">
        <p14:creationId xmlns:p14="http://schemas.microsoft.com/office/powerpoint/2010/main" val="1694739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E851DE-183B-DE4C-AC0B-7506C486800E}" type="slidenum">
              <a:rPr lang="en-US" smtClean="0"/>
              <a:pPr/>
              <a:t>62</a:t>
            </a:fld>
            <a:endParaRPr lang="en-US" dirty="0"/>
          </a:p>
        </p:txBody>
      </p:sp>
    </p:spTree>
    <p:extLst>
      <p:ext uri="{BB962C8B-B14F-4D97-AF65-F5344CB8AC3E}">
        <p14:creationId xmlns:p14="http://schemas.microsoft.com/office/powerpoint/2010/main" val="3406789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63</a:t>
            </a:fld>
            <a:endParaRPr lang="en-US" dirty="0"/>
          </a:p>
        </p:txBody>
      </p:sp>
    </p:spTree>
    <p:extLst>
      <p:ext uri="{BB962C8B-B14F-4D97-AF65-F5344CB8AC3E}">
        <p14:creationId xmlns:p14="http://schemas.microsoft.com/office/powerpoint/2010/main" val="41925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64</a:t>
            </a:fld>
            <a:endParaRPr lang="en-US" dirty="0"/>
          </a:p>
        </p:txBody>
      </p:sp>
    </p:spTree>
    <p:extLst>
      <p:ext uri="{BB962C8B-B14F-4D97-AF65-F5344CB8AC3E}">
        <p14:creationId xmlns:p14="http://schemas.microsoft.com/office/powerpoint/2010/main" val="2712604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p>
          <a:p>
            <a:r>
              <a:rPr lang="en-US" dirty="0" smtClean="0">
                <a:solidFill>
                  <a:srgbClr val="000000"/>
                </a:solidFill>
                <a:latin typeface="Times New Roman" panose="02020603050405020304" pitchFamily="18" charset="0"/>
                <a:ea typeface="SimSun" panose="02010600030101010101" pitchFamily="2" charset="-122"/>
                <a:cs typeface="Cambria" panose="02040503050406030204" pitchFamily="18" charset="0"/>
              </a:rPr>
              <a:t>As long as the students can justify themselves is acceptable.</a:t>
            </a:r>
            <a:endParaRPr lang="en-US" dirty="0"/>
          </a:p>
        </p:txBody>
      </p:sp>
      <p:sp>
        <p:nvSpPr>
          <p:cNvPr id="4" name="Slide Number Placeholder 3"/>
          <p:cNvSpPr>
            <a:spLocks noGrp="1"/>
          </p:cNvSpPr>
          <p:nvPr>
            <p:ph type="sldNum" sz="quarter" idx="10"/>
          </p:nvPr>
        </p:nvSpPr>
        <p:spPr/>
        <p:txBody>
          <a:bodyPr/>
          <a:lstStyle/>
          <a:p>
            <a:fld id="{B7E851DE-183B-DE4C-AC0B-7506C486800E}" type="slidenum">
              <a:rPr lang="en-US" smtClean="0"/>
              <a:pPr/>
              <a:t>68</a:t>
            </a:fld>
            <a:endParaRPr lang="en-US" dirty="0"/>
          </a:p>
        </p:txBody>
      </p:sp>
    </p:spTree>
    <p:extLst>
      <p:ext uri="{BB962C8B-B14F-4D97-AF65-F5344CB8AC3E}">
        <p14:creationId xmlns:p14="http://schemas.microsoft.com/office/powerpoint/2010/main" val="36542056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 http://www.istockphoto.com/photo/3d-people-gm603899728-103692775</a:t>
            </a:r>
          </a:p>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71</a:t>
            </a:fld>
            <a:endParaRPr lang="en-US" dirty="0"/>
          </a:p>
        </p:txBody>
      </p:sp>
    </p:spTree>
    <p:extLst>
      <p:ext uri="{BB962C8B-B14F-4D97-AF65-F5344CB8AC3E}">
        <p14:creationId xmlns:p14="http://schemas.microsoft.com/office/powerpoint/2010/main" val="2945106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err="1" smtClean="0"/>
              <a:t>Istock</a:t>
            </a:r>
            <a:endParaRPr lang="en-US" dirty="0" smtClean="0"/>
          </a:p>
          <a:p>
            <a:r>
              <a:rPr lang="en-US" dirty="0" smtClean="0"/>
              <a:t>http://www.istockphoto.com/photo/help-support-advice-guidance-signpost-gm519749080-90696239</a:t>
            </a:r>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86</a:t>
            </a:fld>
            <a:endParaRPr lang="en-US" dirty="0"/>
          </a:p>
        </p:txBody>
      </p:sp>
    </p:spTree>
    <p:extLst>
      <p:ext uri="{BB962C8B-B14F-4D97-AF65-F5344CB8AC3E}">
        <p14:creationId xmlns:p14="http://schemas.microsoft.com/office/powerpoint/2010/main" val="40741240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smtClean="0"/>
              <a:t>Image: http://cppsweb.com/wp-content/uploads/2015/03/Jim-Pic-199x300.jpg</a:t>
            </a:r>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88</a:t>
            </a:fld>
            <a:endParaRPr lang="en-US" dirty="0"/>
          </a:p>
        </p:txBody>
      </p:sp>
    </p:spTree>
    <p:extLst>
      <p:ext uri="{BB962C8B-B14F-4D97-AF65-F5344CB8AC3E}">
        <p14:creationId xmlns:p14="http://schemas.microsoft.com/office/powerpoint/2010/main" val="19011111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smtClean="0"/>
              <a:t>Image(shutter stock)</a:t>
            </a:r>
          </a:p>
          <a:p>
            <a:r>
              <a:rPr lang="en-US" dirty="0" smtClean="0"/>
              <a:t>https://thumb7.shutterstock.com/display_pic_with_logo/168430/316813037/stock-photo-right-or-wrong-as-a-versus-choice-of-different-belief-316813037.jpg</a:t>
            </a:r>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89</a:t>
            </a:fld>
            <a:endParaRPr lang="en-US" dirty="0"/>
          </a:p>
        </p:txBody>
      </p:sp>
    </p:spTree>
    <p:extLst>
      <p:ext uri="{BB962C8B-B14F-4D97-AF65-F5344CB8AC3E}">
        <p14:creationId xmlns:p14="http://schemas.microsoft.com/office/powerpoint/2010/main" val="1711228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buFontTx/>
              <a:buNone/>
            </a:pPr>
            <a:r>
              <a:rPr lang="en-US" dirty="0" smtClean="0">
                <a:ea typeface="Times" pitchFamily="-64" charset="0"/>
                <a:cs typeface="Times" pitchFamily="-64" charset="0"/>
              </a:rPr>
              <a:t>File</a:t>
            </a:r>
            <a:r>
              <a:rPr lang="en-US" baseline="0" dirty="0" smtClean="0">
                <a:ea typeface="Times" pitchFamily="-64" charset="0"/>
                <a:cs typeface="Times" pitchFamily="-64" charset="0"/>
              </a:rPr>
              <a:t> Image (</a:t>
            </a:r>
            <a:r>
              <a:rPr lang="en-US" baseline="0" dirty="0" err="1" smtClean="0">
                <a:ea typeface="Times" pitchFamily="-64" charset="0"/>
                <a:cs typeface="Times" pitchFamily="-64" charset="0"/>
              </a:rPr>
              <a:t>iStock</a:t>
            </a:r>
            <a:r>
              <a:rPr lang="en-US" baseline="0" dirty="0" smtClean="0">
                <a:ea typeface="Times" pitchFamily="-64" charset="0"/>
                <a:cs typeface="Times" pitchFamily="-64" charset="0"/>
              </a:rPr>
              <a:t>)</a:t>
            </a:r>
          </a:p>
          <a:p>
            <a:pPr>
              <a:buFontTx/>
              <a:buNone/>
            </a:pPr>
            <a:r>
              <a:rPr lang="en-US" dirty="0" smtClean="0">
                <a:ea typeface="Times" pitchFamily="-64" charset="0"/>
                <a:cs typeface="Times" pitchFamily="-64" charset="0"/>
              </a:rPr>
              <a:t>http://www.istockphoto.com/photo/reduction-of-learn-gm477356570-66277939</a:t>
            </a:r>
          </a:p>
          <a:p>
            <a:pPr>
              <a:buFontTx/>
              <a:buChar char="•"/>
            </a:pPr>
            <a:endParaRPr lang="en-US" dirty="0" smtClean="0">
              <a:ea typeface="Times" pitchFamily="-64" charset="0"/>
              <a:cs typeface="Times" pitchFamily="-64" charset="0"/>
            </a:endParaRPr>
          </a:p>
          <a:p>
            <a:pPr>
              <a:buFontTx/>
              <a:buChar char="•"/>
            </a:pPr>
            <a:r>
              <a:rPr lang="en-US" dirty="0" smtClean="0">
                <a:ea typeface="Times" pitchFamily="-64" charset="0"/>
                <a:cs typeface="Times" pitchFamily="-64" charset="0"/>
              </a:rPr>
              <a:t>Academic decline:</a:t>
            </a:r>
          </a:p>
          <a:p>
            <a:pPr>
              <a:spcBef>
                <a:spcPct val="10000"/>
              </a:spcBef>
            </a:pPr>
            <a:r>
              <a:rPr lang="en-US" dirty="0" smtClean="0">
                <a:ea typeface="Times" pitchFamily="-64" charset="0"/>
                <a:cs typeface="Times" pitchFamily="-64" charset="0"/>
              </a:rPr>
              <a:t>  - falling behind in schoolwork.</a:t>
            </a:r>
          </a:p>
          <a:p>
            <a:pPr>
              <a:spcBef>
                <a:spcPct val="10000"/>
              </a:spcBef>
            </a:pPr>
            <a:r>
              <a:rPr lang="en-US" dirty="0" smtClean="0">
                <a:ea typeface="Times" pitchFamily="-64" charset="0"/>
                <a:cs typeface="Times" pitchFamily="-64" charset="0"/>
              </a:rPr>
              <a:t>  - excessive absences or lateness.</a:t>
            </a:r>
          </a:p>
          <a:p>
            <a:pPr>
              <a:spcBef>
                <a:spcPct val="10000"/>
              </a:spcBef>
            </a:pPr>
            <a:r>
              <a:rPr lang="en-US" dirty="0" smtClean="0">
                <a:ea typeface="Times" pitchFamily="-64" charset="0"/>
                <a:cs typeface="Times" pitchFamily="-64" charset="0"/>
              </a:rPr>
              <a:t>  - repeated requests for special consideration, </a:t>
            </a:r>
            <a:r>
              <a:rPr lang="en-US" dirty="0" err="1" smtClean="0">
                <a:ea typeface="Times" pitchFamily="-64" charset="0"/>
                <a:cs typeface="Times" pitchFamily="-64" charset="0"/>
              </a:rPr>
              <a:t>esp</a:t>
            </a:r>
            <a:r>
              <a:rPr lang="en-US" dirty="0" smtClean="0">
                <a:ea typeface="Times" pitchFamily="-64" charset="0"/>
                <a:cs typeface="Times" pitchFamily="-64" charset="0"/>
              </a:rPr>
              <a:t> when this is a change </a:t>
            </a:r>
            <a:r>
              <a:rPr lang="en-US" dirty="0" err="1" smtClean="0">
                <a:ea typeface="Times" pitchFamily="-64" charset="0"/>
                <a:cs typeface="Times" pitchFamily="-64" charset="0"/>
              </a:rPr>
              <a:t>fr</a:t>
            </a:r>
            <a:r>
              <a:rPr lang="en-US" dirty="0" smtClean="0">
                <a:ea typeface="Times" pitchFamily="-64" charset="0"/>
                <a:cs typeface="Times" pitchFamily="-64" charset="0"/>
              </a:rPr>
              <a:t> previous </a:t>
            </a:r>
            <a:r>
              <a:rPr lang="en-US" dirty="0" err="1" smtClean="0">
                <a:ea typeface="Times" pitchFamily="-64" charset="0"/>
                <a:cs typeface="Times" pitchFamily="-64" charset="0"/>
              </a:rPr>
              <a:t>beh</a:t>
            </a:r>
            <a:r>
              <a:rPr lang="en-US" dirty="0" smtClean="0">
                <a:ea typeface="Times" pitchFamily="-64" charset="0"/>
                <a:cs typeface="Times" pitchFamily="-64" charset="0"/>
              </a:rPr>
              <a:t>.</a:t>
            </a:r>
          </a:p>
          <a:p>
            <a:pPr>
              <a:spcBef>
                <a:spcPct val="10000"/>
              </a:spcBef>
            </a:pPr>
            <a:r>
              <a:rPr lang="en-US" dirty="0" smtClean="0">
                <a:ea typeface="Times" pitchFamily="-64" charset="0"/>
                <a:cs typeface="Times" pitchFamily="-64" charset="0"/>
              </a:rPr>
              <a:t>  - disruptive </a:t>
            </a:r>
            <a:r>
              <a:rPr lang="en-US" dirty="0" err="1" smtClean="0">
                <a:ea typeface="Times" pitchFamily="-64" charset="0"/>
                <a:cs typeface="Times" pitchFamily="-64" charset="0"/>
              </a:rPr>
              <a:t>beh</a:t>
            </a:r>
            <a:r>
              <a:rPr lang="en-US" dirty="0" smtClean="0">
                <a:ea typeface="Times" pitchFamily="-64" charset="0"/>
                <a:cs typeface="Times" pitchFamily="-64" charset="0"/>
              </a:rPr>
              <a:t> in class.</a:t>
            </a:r>
          </a:p>
          <a:p>
            <a:pPr>
              <a:spcBef>
                <a:spcPct val="10000"/>
              </a:spcBef>
            </a:pPr>
            <a:r>
              <a:rPr lang="en-US" dirty="0" smtClean="0">
                <a:ea typeface="Times" pitchFamily="-64" charset="0"/>
                <a:cs typeface="Times" pitchFamily="-64" charset="0"/>
              </a:rPr>
              <a:t>  - avoiding participation, or becoming extremely </a:t>
            </a:r>
            <a:r>
              <a:rPr lang="en-US" dirty="0" err="1" smtClean="0">
                <a:ea typeface="Times" pitchFamily="-64" charset="0"/>
                <a:cs typeface="Times" pitchFamily="-64" charset="0"/>
              </a:rPr>
              <a:t>anx</a:t>
            </a:r>
            <a:r>
              <a:rPr lang="en-US" dirty="0" smtClean="0">
                <a:ea typeface="Times" pitchFamily="-64" charset="0"/>
                <a:cs typeface="Times" pitchFamily="-64" charset="0"/>
              </a:rPr>
              <a:t> when called upon.</a:t>
            </a:r>
          </a:p>
          <a:p>
            <a:pPr>
              <a:buFontTx/>
              <a:buChar char="•"/>
            </a:pPr>
            <a:r>
              <a:rPr lang="en-US" dirty="0" smtClean="0">
                <a:ea typeface="Times" pitchFamily="-64" charset="0"/>
                <a:cs typeface="Times" pitchFamily="-64" charset="0"/>
              </a:rPr>
              <a:t>May become more socially isolated, less spontaneous.</a:t>
            </a:r>
          </a:p>
          <a:p>
            <a:pPr>
              <a:buFontTx/>
              <a:buChar char="•"/>
            </a:pPr>
            <a:r>
              <a:rPr lang="en-US" dirty="0" smtClean="0">
                <a:ea typeface="Times" pitchFamily="-64" charset="0"/>
                <a:cs typeface="Times" pitchFamily="-64" charset="0"/>
              </a:rPr>
              <a:t>Unusual appearance:</a:t>
            </a:r>
          </a:p>
          <a:p>
            <a:pPr>
              <a:spcBef>
                <a:spcPct val="10000"/>
              </a:spcBef>
            </a:pPr>
            <a:r>
              <a:rPr lang="en-US" dirty="0" smtClean="0">
                <a:ea typeface="Times" pitchFamily="-64" charset="0"/>
                <a:cs typeface="Times" pitchFamily="-64" charset="0"/>
              </a:rPr>
              <a:t>  - deterioration in personal hygiene or dress.</a:t>
            </a:r>
          </a:p>
          <a:p>
            <a:pPr>
              <a:spcBef>
                <a:spcPct val="10000"/>
              </a:spcBef>
            </a:pPr>
            <a:r>
              <a:rPr lang="en-US" dirty="0" smtClean="0">
                <a:ea typeface="Times" pitchFamily="-64" charset="0"/>
                <a:cs typeface="Times" pitchFamily="-64" charset="0"/>
              </a:rPr>
              <a:t>  - dramatic </a:t>
            </a:r>
            <a:r>
              <a:rPr lang="en-US" dirty="0" err="1" smtClean="0">
                <a:ea typeface="Times" pitchFamily="-64" charset="0"/>
                <a:cs typeface="Times" pitchFamily="-64" charset="0"/>
              </a:rPr>
              <a:t>wt</a:t>
            </a:r>
            <a:r>
              <a:rPr lang="en-US" dirty="0" smtClean="0">
                <a:ea typeface="Times" pitchFamily="-64" charset="0"/>
                <a:cs typeface="Times" pitchFamily="-64" charset="0"/>
              </a:rPr>
              <a:t> loss or gain.</a:t>
            </a:r>
          </a:p>
          <a:p>
            <a:pPr>
              <a:spcBef>
                <a:spcPct val="10000"/>
              </a:spcBef>
            </a:pPr>
            <a:r>
              <a:rPr lang="en-US" dirty="0" smtClean="0">
                <a:ea typeface="Times" pitchFamily="-64" charset="0"/>
                <a:cs typeface="Times" pitchFamily="-64" charset="0"/>
              </a:rPr>
              <a:t>  - observable signs of injury.</a:t>
            </a:r>
          </a:p>
          <a:p>
            <a:pPr>
              <a:buFontTx/>
              <a:buChar char="•"/>
            </a:pPr>
            <a:r>
              <a:rPr lang="en-US" dirty="0" smtClean="0">
                <a:ea typeface="Times" pitchFamily="-64" charset="0"/>
                <a:cs typeface="Times" pitchFamily="-64" charset="0"/>
              </a:rPr>
              <a:t>May have difficulty managing their thoughts or feelings. Pay attention to emotional responses that are obviously inappropriate to the situation (</a:t>
            </a:r>
            <a:r>
              <a:rPr lang="en-US" dirty="0" err="1" smtClean="0">
                <a:ea typeface="Times" pitchFamily="-64" charset="0"/>
                <a:cs typeface="Times" pitchFamily="-64" charset="0"/>
              </a:rPr>
              <a:t>eg</a:t>
            </a:r>
            <a:r>
              <a:rPr lang="en-US" dirty="0" smtClean="0">
                <a:ea typeface="Times" pitchFamily="-64" charset="0"/>
                <a:cs typeface="Times" pitchFamily="-64" charset="0"/>
              </a:rPr>
              <a:t>, becoming extremely </a:t>
            </a:r>
            <a:r>
              <a:rPr lang="en-US" dirty="0" err="1" smtClean="0">
                <a:ea typeface="Times" pitchFamily="-64" charset="0"/>
                <a:cs typeface="Times" pitchFamily="-64" charset="0"/>
              </a:rPr>
              <a:t>anx</a:t>
            </a:r>
            <a:r>
              <a:rPr lang="en-US" dirty="0" smtClean="0">
                <a:ea typeface="Times" pitchFamily="-64" charset="0"/>
                <a:cs typeface="Times" pitchFamily="-64" charset="0"/>
              </a:rPr>
              <a:t>, angry, or distraught).</a:t>
            </a:r>
          </a:p>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9</a:t>
            </a:fld>
            <a:endParaRPr lang="en-US" dirty="0"/>
          </a:p>
        </p:txBody>
      </p:sp>
    </p:spTree>
    <p:extLst>
      <p:ext uri="{BB962C8B-B14F-4D97-AF65-F5344CB8AC3E}">
        <p14:creationId xmlns:p14="http://schemas.microsoft.com/office/powerpoint/2010/main" val="28221737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smtClean="0"/>
              <a:t>Image(</a:t>
            </a:r>
            <a:r>
              <a:rPr lang="en-US" dirty="0" err="1" smtClean="0"/>
              <a:t>istock</a:t>
            </a:r>
            <a:r>
              <a:rPr lang="en-US" dirty="0" smtClean="0"/>
              <a:t>)</a:t>
            </a:r>
          </a:p>
          <a:p>
            <a:endParaRPr lang="en-US" dirty="0" smtClean="0"/>
          </a:p>
          <a:p>
            <a:r>
              <a:rPr lang="en-US" dirty="0" smtClean="0"/>
              <a:t>Upper: http://media.istockphoto.com/vectors/businessman-with-angel-and-devil-on-his-shoulders-vector-id165794335</a:t>
            </a:r>
          </a:p>
          <a:p>
            <a:r>
              <a:rPr lang="en-US" dirty="0" smtClean="0"/>
              <a:t>Below: http://media.istockphoto.com/vectors/distraught-vector-id642689944</a:t>
            </a:r>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90</a:t>
            </a:fld>
            <a:endParaRPr lang="en-US" dirty="0"/>
          </a:p>
        </p:txBody>
      </p:sp>
    </p:spTree>
    <p:extLst>
      <p:ext uri="{BB962C8B-B14F-4D97-AF65-F5344CB8AC3E}">
        <p14:creationId xmlns:p14="http://schemas.microsoft.com/office/powerpoint/2010/main" val="39330131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smtClean="0"/>
              <a:t>Image(</a:t>
            </a:r>
            <a:r>
              <a:rPr lang="en-US" dirty="0" err="1" smtClean="0"/>
              <a:t>istock</a:t>
            </a:r>
            <a:r>
              <a:rPr lang="en-US" dirty="0" smtClean="0"/>
              <a:t>)</a:t>
            </a:r>
          </a:p>
          <a:p>
            <a:endParaRPr lang="en-US" dirty="0" smtClean="0"/>
          </a:p>
          <a:p>
            <a:r>
              <a:rPr lang="en-US" dirty="0" smtClean="0"/>
              <a:t>Left one: http://media.istockphoto.com/illustrations/person-having-a-panic-attack-amidst-a-faceless-crowd-illustration-id160550386</a:t>
            </a:r>
          </a:p>
          <a:p>
            <a:r>
              <a:rPr lang="en-US" dirty="0" smtClean="0"/>
              <a:t>Middle one: http://media.istockphoto.com/vectors/brain-confusion-vector-id510463252</a:t>
            </a:r>
          </a:p>
          <a:p>
            <a:r>
              <a:rPr lang="en-US" dirty="0" smtClean="0"/>
              <a:t>Right one: http://media.istockphoto.com/illustrations/psychiatry-word-cloud-concept-7-illustration-id663642950</a:t>
            </a:r>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91</a:t>
            </a:fld>
            <a:endParaRPr lang="en-US" dirty="0"/>
          </a:p>
        </p:txBody>
      </p:sp>
    </p:spTree>
    <p:extLst>
      <p:ext uri="{BB962C8B-B14F-4D97-AF65-F5344CB8AC3E}">
        <p14:creationId xmlns:p14="http://schemas.microsoft.com/office/powerpoint/2010/main" val="1466974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smtClean="0"/>
              <a:t>Image(</a:t>
            </a:r>
            <a:r>
              <a:rPr lang="en-US" dirty="0" err="1" smtClean="0"/>
              <a:t>istock</a:t>
            </a:r>
            <a:r>
              <a:rPr lang="en-US" dirty="0" smtClean="0"/>
              <a:t>)</a:t>
            </a:r>
          </a:p>
          <a:p>
            <a:endParaRPr lang="en-US" dirty="0" smtClean="0"/>
          </a:p>
          <a:p>
            <a:r>
              <a:rPr lang="en-US" dirty="0" smtClean="0"/>
              <a:t>http://media.istockphoto.com/vectors/big-hand-pointing-a-businessman-vector-id621727476</a:t>
            </a:r>
          </a:p>
          <a:p>
            <a:endParaRPr lang="en-US" dirty="0" smtClean="0"/>
          </a:p>
          <a:p>
            <a:r>
              <a:rPr lang="en-US" dirty="0" smtClean="0"/>
              <a:t>Upper: http://media.istockphoto.com/vectors/killer-2-vector-id515815816</a:t>
            </a:r>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92</a:t>
            </a:fld>
            <a:endParaRPr lang="en-US" dirty="0"/>
          </a:p>
        </p:txBody>
      </p:sp>
    </p:spTree>
    <p:extLst>
      <p:ext uri="{BB962C8B-B14F-4D97-AF65-F5344CB8AC3E}">
        <p14:creationId xmlns:p14="http://schemas.microsoft.com/office/powerpoint/2010/main" val="33750730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93</a:t>
            </a:fld>
            <a:endParaRPr lang="en-US" dirty="0"/>
          </a:p>
        </p:txBody>
      </p:sp>
    </p:spTree>
    <p:extLst>
      <p:ext uri="{BB962C8B-B14F-4D97-AF65-F5344CB8AC3E}">
        <p14:creationId xmlns:p14="http://schemas.microsoft.com/office/powerpoint/2010/main" val="2223898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buFontTx/>
              <a:buChar char="•"/>
            </a:pPr>
            <a:r>
              <a:rPr lang="en-US" dirty="0" smtClean="0">
                <a:ea typeface="Times" pitchFamily="-64" charset="0"/>
                <a:cs typeface="Times" pitchFamily="-64" charset="0"/>
              </a:rPr>
              <a:t>https://</a:t>
            </a:r>
            <a:r>
              <a:rPr lang="en-US" dirty="0" err="1" smtClean="0">
                <a:ea typeface="Times" pitchFamily="-64" charset="0"/>
                <a:cs typeface="Times" pitchFamily="-64" charset="0"/>
              </a:rPr>
              <a:t>www.pexels.com</a:t>
            </a:r>
            <a:r>
              <a:rPr lang="en-US" dirty="0" smtClean="0">
                <a:ea typeface="Times" pitchFamily="-64" charset="0"/>
                <a:cs typeface="Times" pitchFamily="-64" charset="0"/>
              </a:rPr>
              <a:t>/photo/bare-feet-boy-child-couch-262103/</a:t>
            </a:r>
          </a:p>
          <a:p>
            <a:pPr>
              <a:buFontTx/>
              <a:buChar char="•"/>
            </a:pPr>
            <a:r>
              <a:rPr lang="en-US" dirty="0" smtClean="0">
                <a:ea typeface="Times" pitchFamily="-64" charset="0"/>
                <a:cs typeface="Times" pitchFamily="-64" charset="0"/>
              </a:rPr>
              <a:t>Academic decline:</a:t>
            </a:r>
          </a:p>
          <a:p>
            <a:pPr>
              <a:spcBef>
                <a:spcPct val="10000"/>
              </a:spcBef>
            </a:pPr>
            <a:r>
              <a:rPr lang="en-US" dirty="0" smtClean="0">
                <a:ea typeface="Times" pitchFamily="-64" charset="0"/>
                <a:cs typeface="Times" pitchFamily="-64" charset="0"/>
              </a:rPr>
              <a:t>  - falling behind in schoolwork.</a:t>
            </a:r>
          </a:p>
          <a:p>
            <a:pPr>
              <a:spcBef>
                <a:spcPct val="10000"/>
              </a:spcBef>
            </a:pPr>
            <a:r>
              <a:rPr lang="en-US" dirty="0" smtClean="0">
                <a:ea typeface="Times" pitchFamily="-64" charset="0"/>
                <a:cs typeface="Times" pitchFamily="-64" charset="0"/>
              </a:rPr>
              <a:t>  - excessive absences or lateness.</a:t>
            </a:r>
          </a:p>
          <a:p>
            <a:pPr>
              <a:spcBef>
                <a:spcPct val="10000"/>
              </a:spcBef>
            </a:pPr>
            <a:r>
              <a:rPr lang="en-US" dirty="0" smtClean="0">
                <a:ea typeface="Times" pitchFamily="-64" charset="0"/>
                <a:cs typeface="Times" pitchFamily="-64" charset="0"/>
              </a:rPr>
              <a:t>  - repeated requests for special consideration, </a:t>
            </a:r>
            <a:r>
              <a:rPr lang="en-US" dirty="0" err="1" smtClean="0">
                <a:ea typeface="Times" pitchFamily="-64" charset="0"/>
                <a:cs typeface="Times" pitchFamily="-64" charset="0"/>
              </a:rPr>
              <a:t>esp</a:t>
            </a:r>
            <a:r>
              <a:rPr lang="en-US" dirty="0" smtClean="0">
                <a:ea typeface="Times" pitchFamily="-64" charset="0"/>
                <a:cs typeface="Times" pitchFamily="-64" charset="0"/>
              </a:rPr>
              <a:t> when this is a change </a:t>
            </a:r>
            <a:r>
              <a:rPr lang="en-US" dirty="0" err="1" smtClean="0">
                <a:ea typeface="Times" pitchFamily="-64" charset="0"/>
                <a:cs typeface="Times" pitchFamily="-64" charset="0"/>
              </a:rPr>
              <a:t>fr</a:t>
            </a:r>
            <a:r>
              <a:rPr lang="en-US" dirty="0" smtClean="0">
                <a:ea typeface="Times" pitchFamily="-64" charset="0"/>
                <a:cs typeface="Times" pitchFamily="-64" charset="0"/>
              </a:rPr>
              <a:t> previous </a:t>
            </a:r>
            <a:r>
              <a:rPr lang="en-US" dirty="0" err="1" smtClean="0">
                <a:ea typeface="Times" pitchFamily="-64" charset="0"/>
                <a:cs typeface="Times" pitchFamily="-64" charset="0"/>
              </a:rPr>
              <a:t>beh</a:t>
            </a:r>
            <a:r>
              <a:rPr lang="en-US" dirty="0" smtClean="0">
                <a:ea typeface="Times" pitchFamily="-64" charset="0"/>
                <a:cs typeface="Times" pitchFamily="-64" charset="0"/>
              </a:rPr>
              <a:t>.</a:t>
            </a:r>
          </a:p>
          <a:p>
            <a:pPr>
              <a:spcBef>
                <a:spcPct val="10000"/>
              </a:spcBef>
            </a:pPr>
            <a:r>
              <a:rPr lang="en-US" dirty="0" smtClean="0">
                <a:ea typeface="Times" pitchFamily="-64" charset="0"/>
                <a:cs typeface="Times" pitchFamily="-64" charset="0"/>
              </a:rPr>
              <a:t>  - disruptive </a:t>
            </a:r>
            <a:r>
              <a:rPr lang="en-US" dirty="0" err="1" smtClean="0">
                <a:ea typeface="Times" pitchFamily="-64" charset="0"/>
                <a:cs typeface="Times" pitchFamily="-64" charset="0"/>
              </a:rPr>
              <a:t>beh</a:t>
            </a:r>
            <a:r>
              <a:rPr lang="en-US" dirty="0" smtClean="0">
                <a:ea typeface="Times" pitchFamily="-64" charset="0"/>
                <a:cs typeface="Times" pitchFamily="-64" charset="0"/>
              </a:rPr>
              <a:t> in class.</a:t>
            </a:r>
          </a:p>
          <a:p>
            <a:pPr>
              <a:spcBef>
                <a:spcPct val="10000"/>
              </a:spcBef>
            </a:pPr>
            <a:r>
              <a:rPr lang="en-US" dirty="0" smtClean="0">
                <a:ea typeface="Times" pitchFamily="-64" charset="0"/>
                <a:cs typeface="Times" pitchFamily="-64" charset="0"/>
              </a:rPr>
              <a:t>  - avoiding participation, or becoming extremely </a:t>
            </a:r>
            <a:r>
              <a:rPr lang="en-US" dirty="0" err="1" smtClean="0">
                <a:ea typeface="Times" pitchFamily="-64" charset="0"/>
                <a:cs typeface="Times" pitchFamily="-64" charset="0"/>
              </a:rPr>
              <a:t>anx</a:t>
            </a:r>
            <a:r>
              <a:rPr lang="en-US" dirty="0" smtClean="0">
                <a:ea typeface="Times" pitchFamily="-64" charset="0"/>
                <a:cs typeface="Times" pitchFamily="-64" charset="0"/>
              </a:rPr>
              <a:t> when called upon.</a:t>
            </a:r>
          </a:p>
          <a:p>
            <a:pPr>
              <a:buFontTx/>
              <a:buChar char="•"/>
            </a:pPr>
            <a:r>
              <a:rPr lang="en-US" dirty="0" smtClean="0">
                <a:ea typeface="Times" pitchFamily="-64" charset="0"/>
                <a:cs typeface="Times" pitchFamily="-64" charset="0"/>
              </a:rPr>
              <a:t>May become more socially isolated, less spontaneous.</a:t>
            </a:r>
          </a:p>
          <a:p>
            <a:pPr>
              <a:buFontTx/>
              <a:buChar char="•"/>
            </a:pPr>
            <a:r>
              <a:rPr lang="en-US" dirty="0" smtClean="0">
                <a:ea typeface="Times" pitchFamily="-64" charset="0"/>
                <a:cs typeface="Times" pitchFamily="-64" charset="0"/>
              </a:rPr>
              <a:t>Unusual appearance:</a:t>
            </a:r>
          </a:p>
          <a:p>
            <a:pPr>
              <a:spcBef>
                <a:spcPct val="10000"/>
              </a:spcBef>
            </a:pPr>
            <a:r>
              <a:rPr lang="en-US" dirty="0" smtClean="0">
                <a:ea typeface="Times" pitchFamily="-64" charset="0"/>
                <a:cs typeface="Times" pitchFamily="-64" charset="0"/>
              </a:rPr>
              <a:t>  - May have difficulty managing their thoughts or feelings. Pay attention to emotional responses that are obviously inappropriate to the situation (</a:t>
            </a:r>
            <a:r>
              <a:rPr lang="en-US" dirty="0" err="1" smtClean="0">
                <a:ea typeface="Times" pitchFamily="-64" charset="0"/>
                <a:cs typeface="Times" pitchFamily="-64" charset="0"/>
              </a:rPr>
              <a:t>eg</a:t>
            </a:r>
            <a:r>
              <a:rPr lang="en-US" dirty="0" smtClean="0">
                <a:ea typeface="Times" pitchFamily="-64" charset="0"/>
                <a:cs typeface="Times" pitchFamily="-64" charset="0"/>
              </a:rPr>
              <a:t>, becoming extremely </a:t>
            </a:r>
            <a:r>
              <a:rPr lang="en-US" dirty="0" err="1" smtClean="0">
                <a:ea typeface="Times" pitchFamily="-64" charset="0"/>
                <a:cs typeface="Times" pitchFamily="-64" charset="0"/>
              </a:rPr>
              <a:t>anx</a:t>
            </a:r>
            <a:r>
              <a:rPr lang="en-US" dirty="0" smtClean="0">
                <a:ea typeface="Times" pitchFamily="-64" charset="0"/>
                <a:cs typeface="Times" pitchFamily="-64" charset="0"/>
              </a:rPr>
              <a:t>, angry, or distraught).</a:t>
            </a:r>
          </a:p>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10</a:t>
            </a:fld>
            <a:endParaRPr lang="en-US" dirty="0"/>
          </a:p>
        </p:txBody>
      </p:sp>
    </p:spTree>
    <p:extLst>
      <p:ext uri="{BB962C8B-B14F-4D97-AF65-F5344CB8AC3E}">
        <p14:creationId xmlns:p14="http://schemas.microsoft.com/office/powerpoint/2010/main" val="3953936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buFontTx/>
              <a:buChar char="•"/>
            </a:pPr>
            <a:r>
              <a:rPr lang="en-US" dirty="0" smtClean="0">
                <a:ea typeface="Times" pitchFamily="-64" charset="0"/>
                <a:cs typeface="Times" pitchFamily="-64" charset="0"/>
              </a:rPr>
              <a:t>Decline in social involvement: May become more socially isolated, less spontaneous.</a:t>
            </a:r>
          </a:p>
          <a:p>
            <a:pPr>
              <a:buFontTx/>
              <a:buChar char="•"/>
            </a:pPr>
            <a:r>
              <a:rPr lang="en-US" dirty="0" smtClean="0">
                <a:ea typeface="Times" pitchFamily="-64" charset="0"/>
                <a:cs typeface="Times" pitchFamily="-64" charset="0"/>
              </a:rPr>
              <a:t>May have difficulty managing their thoughts or </a:t>
            </a:r>
            <a:r>
              <a:rPr lang="en-US" dirty="0" err="1" smtClean="0">
                <a:ea typeface="Times" pitchFamily="-64" charset="0"/>
                <a:cs typeface="Times" pitchFamily="-64" charset="0"/>
              </a:rPr>
              <a:t>feelingsL</a:t>
            </a:r>
            <a:r>
              <a:rPr lang="en-US" dirty="0" smtClean="0">
                <a:ea typeface="Times" pitchFamily="-64" charset="0"/>
                <a:cs typeface="Times" pitchFamily="-64" charset="0"/>
              </a:rPr>
              <a:t> Pay attention to emotional responses that are obviously inappropriate to the situation (</a:t>
            </a:r>
            <a:r>
              <a:rPr lang="en-US" dirty="0" err="1" smtClean="0">
                <a:ea typeface="Times" pitchFamily="-64" charset="0"/>
                <a:cs typeface="Times" pitchFamily="-64" charset="0"/>
              </a:rPr>
              <a:t>eg</a:t>
            </a:r>
            <a:r>
              <a:rPr lang="en-US" dirty="0" smtClean="0">
                <a:ea typeface="Times" pitchFamily="-64" charset="0"/>
                <a:cs typeface="Times" pitchFamily="-64" charset="0"/>
              </a:rPr>
              <a:t>, becoming extremely </a:t>
            </a:r>
            <a:r>
              <a:rPr lang="en-US" dirty="0" err="1" smtClean="0">
                <a:ea typeface="Times" pitchFamily="-64" charset="0"/>
                <a:cs typeface="Times" pitchFamily="-64" charset="0"/>
              </a:rPr>
              <a:t>anx</a:t>
            </a:r>
            <a:r>
              <a:rPr lang="en-US" dirty="0" smtClean="0">
                <a:ea typeface="Times" pitchFamily="-64" charset="0"/>
                <a:cs typeface="Times" pitchFamily="-64" charset="0"/>
              </a:rPr>
              <a:t>, angry, or distraught).</a:t>
            </a:r>
          </a:p>
          <a:p>
            <a:endParaRPr lang="en-US" dirty="0" smtClean="0"/>
          </a:p>
          <a:p>
            <a:r>
              <a:rPr lang="en-US" dirty="0" smtClean="0"/>
              <a:t>File image(</a:t>
            </a:r>
            <a:r>
              <a:rPr lang="en-US" dirty="0" err="1" smtClean="0"/>
              <a:t>istock</a:t>
            </a:r>
            <a:r>
              <a:rPr lang="en-US" dirty="0" smtClean="0"/>
              <a:t>)</a:t>
            </a:r>
          </a:p>
          <a:p>
            <a:endParaRPr lang="en-US" dirty="0" smtClean="0"/>
          </a:p>
          <a:p>
            <a:r>
              <a:rPr lang="en-US" dirty="0" smtClean="0"/>
              <a:t>Left one: http://www.istockphoto.com/photo/group-of-volunteers-at-clothing-drive-in-park-gm514226028-87981089</a:t>
            </a:r>
          </a:p>
          <a:p>
            <a:r>
              <a:rPr lang="en-US" dirty="0" smtClean="0"/>
              <a:t>Right one: http://www.istockphoto.com/photo/3d-businessman-meditating-isolated-with-clipping-path-gm184966969-19080366</a:t>
            </a:r>
          </a:p>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11</a:t>
            </a:fld>
            <a:endParaRPr lang="en-US" dirty="0"/>
          </a:p>
        </p:txBody>
      </p:sp>
    </p:spTree>
    <p:extLst>
      <p:ext uri="{BB962C8B-B14F-4D97-AF65-F5344CB8AC3E}">
        <p14:creationId xmlns:p14="http://schemas.microsoft.com/office/powerpoint/2010/main" val="3884735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buFontTx/>
              <a:buChar char="•"/>
            </a:pPr>
            <a:r>
              <a:rPr lang="en-US" dirty="0" smtClean="0">
                <a:ea typeface="Times" pitchFamily="-64" charset="0"/>
                <a:cs typeface="Times" pitchFamily="-64" charset="0"/>
              </a:rPr>
              <a:t>Decline in social involvement: May become more socially isolated, less spontaneous.</a:t>
            </a:r>
          </a:p>
          <a:p>
            <a:pPr>
              <a:buFontTx/>
              <a:buChar char="•"/>
            </a:pPr>
            <a:r>
              <a:rPr lang="en-US" dirty="0" smtClean="0">
                <a:ea typeface="Times" pitchFamily="-64" charset="0"/>
                <a:cs typeface="Times" pitchFamily="-64" charset="0"/>
              </a:rPr>
              <a:t>May have difficulty managing their thoughts or feelings L Pay attention to emotional responses that are obviously inappropriate to the situation (</a:t>
            </a:r>
            <a:r>
              <a:rPr lang="en-US" dirty="0" err="1" smtClean="0">
                <a:ea typeface="Times" pitchFamily="-64" charset="0"/>
                <a:cs typeface="Times" pitchFamily="-64" charset="0"/>
              </a:rPr>
              <a:t>eg</a:t>
            </a:r>
            <a:r>
              <a:rPr lang="en-US" dirty="0" smtClean="0">
                <a:ea typeface="Times" pitchFamily="-64" charset="0"/>
                <a:cs typeface="Times" pitchFamily="-64" charset="0"/>
              </a:rPr>
              <a:t>, becoming extremely </a:t>
            </a:r>
            <a:r>
              <a:rPr lang="en-US" dirty="0" err="1" smtClean="0">
                <a:ea typeface="Times" pitchFamily="-64" charset="0"/>
                <a:cs typeface="Times" pitchFamily="-64" charset="0"/>
              </a:rPr>
              <a:t>anx</a:t>
            </a:r>
            <a:r>
              <a:rPr lang="en-US" dirty="0" smtClean="0">
                <a:ea typeface="Times" pitchFamily="-64" charset="0"/>
                <a:cs typeface="Times" pitchFamily="-64" charset="0"/>
              </a:rPr>
              <a:t>, angry, or distraught).</a:t>
            </a:r>
          </a:p>
          <a:p>
            <a:endParaRPr lang="en-US" dirty="0" smtClean="0"/>
          </a:p>
          <a:p>
            <a:r>
              <a:rPr lang="en-US" dirty="0" smtClean="0"/>
              <a:t>File image(</a:t>
            </a:r>
            <a:r>
              <a:rPr lang="en-US" dirty="0" err="1" smtClean="0"/>
              <a:t>istock</a:t>
            </a:r>
            <a:r>
              <a:rPr lang="en-US" dirty="0" smtClean="0"/>
              <a:t>)</a:t>
            </a:r>
          </a:p>
          <a:p>
            <a:endParaRPr lang="en-US" dirty="0" smtClean="0"/>
          </a:p>
          <a:p>
            <a:r>
              <a:rPr lang="en-US" dirty="0" smtClean="0"/>
              <a:t>Left one: http://www.istockphoto.com/photo/group-of-volunteers-at-clothing-drive-in-park-gm514226028-87981089</a:t>
            </a:r>
          </a:p>
          <a:p>
            <a:r>
              <a:rPr lang="en-US" dirty="0" smtClean="0"/>
              <a:t>Right one: http://www.istockphoto.com/photo/3d-businessman-meditating-isolated-with-clipping-path-gm184966969-19080366</a:t>
            </a:r>
          </a:p>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12</a:t>
            </a:fld>
            <a:endParaRPr lang="en-US" dirty="0"/>
          </a:p>
        </p:txBody>
      </p:sp>
    </p:spTree>
    <p:extLst>
      <p:ext uri="{BB962C8B-B14F-4D97-AF65-F5344CB8AC3E}">
        <p14:creationId xmlns:p14="http://schemas.microsoft.com/office/powerpoint/2010/main" val="795720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smtClean="0"/>
              <a:t>1</a:t>
            </a:r>
            <a:r>
              <a:rPr lang="en-US" baseline="30000" dirty="0" smtClean="0"/>
              <a:t>st</a:t>
            </a:r>
            <a:r>
              <a:rPr lang="en-US" dirty="0" smtClean="0"/>
              <a:t> one: https://www.shutterstock.com/ko/image-photo/young-funny-man-covering-earsdisagree-expression-534964603?src=nmrHAcpdz09rsFUIvQdOgQ-1-24</a:t>
            </a:r>
          </a:p>
          <a:p>
            <a:endParaRPr lang="en-US" dirty="0" smtClean="0"/>
          </a:p>
          <a:p>
            <a:r>
              <a:rPr lang="en-US" dirty="0" smtClean="0"/>
              <a:t>2st one: https://www.shutterstock.com/ko/image-photo/woman-interrupting-speaker-flip-chart-giving-322056773?src=5oYvFlWeKfrTZQHVLUFiTQ-1-2</a:t>
            </a:r>
          </a:p>
          <a:p>
            <a:endParaRPr lang="en-US" dirty="0" smtClean="0"/>
          </a:p>
          <a:p>
            <a:r>
              <a:rPr lang="en-US" dirty="0" smtClean="0"/>
              <a:t>3</a:t>
            </a:r>
            <a:r>
              <a:rPr lang="en-US" baseline="30000" dirty="0" smtClean="0"/>
              <a:t>rd</a:t>
            </a:r>
            <a:r>
              <a:rPr lang="en-US" baseline="0" dirty="0" smtClean="0"/>
              <a:t> one: https://www.shutterstock.com/ko/image-vector/verbal-bullying-122152585?src=FYTzWjBNpb-MmEeugb71Wg-1-5</a:t>
            </a:r>
          </a:p>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13</a:t>
            </a:fld>
            <a:endParaRPr lang="en-US" dirty="0"/>
          </a:p>
        </p:txBody>
      </p:sp>
    </p:spTree>
    <p:extLst>
      <p:ext uri="{BB962C8B-B14F-4D97-AF65-F5344CB8AC3E}">
        <p14:creationId xmlns:p14="http://schemas.microsoft.com/office/powerpoint/2010/main" val="1068976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eaLnBrk="1" hangingPunct="1"/>
            <a:r>
              <a:rPr lang="en-US" dirty="0" smtClean="0">
                <a:latin typeface="Times" pitchFamily="-84" charset="0"/>
                <a:ea typeface="Times" pitchFamily="-84" charset="0"/>
                <a:cs typeface="Times" pitchFamily="-84" charset="0"/>
              </a:rPr>
              <a:t>File image (</a:t>
            </a:r>
            <a:r>
              <a:rPr lang="en-US" dirty="0" err="1" smtClean="0">
                <a:latin typeface="Times" pitchFamily="-84" charset="0"/>
                <a:ea typeface="Times" pitchFamily="-84" charset="0"/>
                <a:cs typeface="Times" pitchFamily="-84" charset="0"/>
              </a:rPr>
              <a:t>iStock</a:t>
            </a:r>
            <a:r>
              <a:rPr lang="en-US" dirty="0" smtClean="0">
                <a:latin typeface="Times" pitchFamily="-84" charset="0"/>
                <a:ea typeface="Times" pitchFamily="-84" charset="0"/>
                <a:cs typeface="Times" pitchFamily="-84" charset="0"/>
              </a:rPr>
              <a:t>)</a:t>
            </a:r>
          </a:p>
          <a:p>
            <a:pPr eaLnBrk="1" hangingPunct="1"/>
            <a:r>
              <a:rPr lang="en-US" dirty="0" smtClean="0">
                <a:latin typeface="Times" pitchFamily="-84" charset="0"/>
                <a:ea typeface="Times" pitchFamily="-84" charset="0"/>
                <a:cs typeface="Times" pitchFamily="-84" charset="0"/>
              </a:rPr>
              <a:t>: http://www.istockphoto.com/photo/girl-with-suicidal-thoughts-gm508897932-85493465</a:t>
            </a:r>
          </a:p>
          <a:p>
            <a:pPr eaLnBrk="1" hangingPunct="1"/>
            <a:endParaRPr lang="en-US" dirty="0" smtClean="0">
              <a:latin typeface="Times" pitchFamily="-84" charset="0"/>
              <a:ea typeface="Times" pitchFamily="-84" charset="0"/>
              <a:cs typeface="Times" pitchFamily="-84" charset="0"/>
            </a:endParaRPr>
          </a:p>
          <a:p>
            <a:pPr eaLnBrk="1" hangingPunct="1"/>
            <a:r>
              <a:rPr lang="en-US" dirty="0" smtClean="0">
                <a:latin typeface="Times" pitchFamily="-84" charset="0"/>
                <a:ea typeface="Times" pitchFamily="-84" charset="0"/>
                <a:cs typeface="Times" pitchFamily="-84" charset="0"/>
              </a:rPr>
              <a:t>Any reference to committing suicide should be taken seriously.</a:t>
            </a:r>
          </a:p>
          <a:p>
            <a:pPr eaLnBrk="1" hangingPunct="1"/>
            <a:r>
              <a:rPr lang="en-US" dirty="0" smtClean="0">
                <a:latin typeface="Times" pitchFamily="-84" charset="0"/>
                <a:ea typeface="Times" pitchFamily="-84" charset="0"/>
                <a:cs typeface="Times" pitchFamily="-84" charset="0"/>
              </a:rPr>
              <a:t>  - No judgment about the seriousness or possible lethality of a suicidal thought or gesture should be made without consulting a mental health professional.</a:t>
            </a:r>
          </a:p>
          <a:p>
            <a:pPr eaLnBrk="1" hangingPunct="1"/>
            <a:r>
              <a:rPr lang="en-US" dirty="0" smtClean="0">
                <a:latin typeface="Times" pitchFamily="-84" charset="0"/>
                <a:ea typeface="Times" pitchFamily="-84" charset="0"/>
                <a:cs typeface="Times" pitchFamily="-84" charset="0"/>
              </a:rPr>
              <a:t>Behavior that poses a threat to others or seriously disrupts the classroom must be immediately addressed.</a:t>
            </a:r>
          </a:p>
          <a:p>
            <a:pPr eaLnBrk="1" hangingPunct="1"/>
            <a:r>
              <a:rPr lang="en-US" dirty="0" smtClean="0">
                <a:latin typeface="Times" pitchFamily="-84" charset="0"/>
                <a:ea typeface="Times" pitchFamily="-84" charset="0"/>
                <a:cs typeface="Times" pitchFamily="-84" charset="0"/>
              </a:rPr>
              <a:t> - verbal and non-verbal threats</a:t>
            </a:r>
          </a:p>
          <a:p>
            <a:pPr eaLnBrk="1" hangingPunct="1"/>
            <a:r>
              <a:rPr lang="en-US" dirty="0" smtClean="0">
                <a:latin typeface="Times" pitchFamily="-84" charset="0"/>
                <a:ea typeface="Times" pitchFamily="-84" charset="0"/>
                <a:cs typeface="Times" pitchFamily="-84" charset="0"/>
              </a:rPr>
              <a:t> - intimidating behavior</a:t>
            </a:r>
          </a:p>
          <a:p>
            <a:pPr eaLnBrk="1" hangingPunct="1"/>
            <a:r>
              <a:rPr lang="en-US" dirty="0" smtClean="0">
                <a:latin typeface="Times" pitchFamily="-84" charset="0"/>
                <a:ea typeface="Times" pitchFamily="-84" charset="0"/>
                <a:cs typeface="Times" pitchFamily="-84" charset="0"/>
              </a:rPr>
              <a:t>- violent acts (to people or property)</a:t>
            </a:r>
          </a:p>
          <a:p>
            <a:pPr eaLnBrk="1" hangingPunct="1"/>
            <a:r>
              <a:rPr lang="en-US" dirty="0" smtClean="0">
                <a:latin typeface="Times" pitchFamily="-84" charset="0"/>
                <a:ea typeface="Times" pitchFamily="-84" charset="0"/>
                <a:cs typeface="Times" pitchFamily="-84" charset="0"/>
              </a:rPr>
              <a:t> - other types of antisocial behavior (e.g., repeated lying, stealing, reckless disregard for safety of self or others)</a:t>
            </a:r>
          </a:p>
          <a:p>
            <a:pPr eaLnBrk="1" hangingPunct="1"/>
            <a:r>
              <a:rPr lang="en-US" dirty="0" smtClean="0">
                <a:latin typeface="Times" pitchFamily="-84" charset="0"/>
                <a:ea typeface="Times" pitchFamily="-84" charset="0"/>
                <a:cs typeface="Times" pitchFamily="-84" charset="0"/>
              </a:rPr>
              <a:t>Intervention varies with the severity of the offending behavior.</a:t>
            </a:r>
          </a:p>
          <a:p>
            <a:pPr eaLnBrk="1" hangingPunct="1"/>
            <a:r>
              <a:rPr lang="en-US" dirty="0" smtClean="0">
                <a:latin typeface="Times" pitchFamily="-84" charset="0"/>
                <a:ea typeface="Times" pitchFamily="-84" charset="0"/>
                <a:cs typeface="Times" pitchFamily="-84" charset="0"/>
              </a:rPr>
              <a:t>- minimally -- outlining the unacceptable behavior, requesting that the behavior stop, outlining the consequences of the behavior if do not stop, and referring student to appropriate campus resource.</a:t>
            </a:r>
          </a:p>
          <a:p>
            <a:pPr eaLnBrk="1" hangingPunct="1"/>
            <a:r>
              <a:rPr lang="en-US" dirty="0" smtClean="0">
                <a:latin typeface="Times" pitchFamily="-84" charset="0"/>
                <a:ea typeface="Times" pitchFamily="-84" charset="0"/>
                <a:cs typeface="Times" pitchFamily="-84" charset="0"/>
              </a:rPr>
              <a:t> - Physical violence causing bodily harm and specific threats must be reported to UTPD.</a:t>
            </a:r>
          </a:p>
          <a:p>
            <a:endParaRPr lang="en-US" dirty="0"/>
          </a:p>
        </p:txBody>
      </p:sp>
      <p:sp>
        <p:nvSpPr>
          <p:cNvPr id="4" name="슬라이드 번호 개체 틀 3"/>
          <p:cNvSpPr>
            <a:spLocks noGrp="1"/>
          </p:cNvSpPr>
          <p:nvPr>
            <p:ph type="sldNum" sz="quarter" idx="10"/>
          </p:nvPr>
        </p:nvSpPr>
        <p:spPr/>
        <p:txBody>
          <a:bodyPr/>
          <a:lstStyle/>
          <a:p>
            <a:fld id="{B7E851DE-183B-DE4C-AC0B-7506C486800E}" type="slidenum">
              <a:rPr lang="en-US" smtClean="0"/>
              <a:pPr/>
              <a:t>14</a:t>
            </a:fld>
            <a:endParaRPr lang="en-US" dirty="0"/>
          </a:p>
        </p:txBody>
      </p:sp>
    </p:spTree>
    <p:extLst>
      <p:ext uri="{BB962C8B-B14F-4D97-AF65-F5344CB8AC3E}">
        <p14:creationId xmlns:p14="http://schemas.microsoft.com/office/powerpoint/2010/main" val="2564453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1884E28-9D7F-4641-8F60-D964221BEF9D}" type="datetimeFigureOut">
              <a:rPr lang="en-US" smtClean="0"/>
              <a:pPr/>
              <a:t>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9C3AFA7-FD1F-6A48-84B4-8905F5F501ED}"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p:txBody>
          <a:bodyPr/>
          <a:lstStyle>
            <a:lvl1pPr>
              <a:defRPr/>
            </a:lvl1pPr>
          </a:lstStyle>
          <a:p>
            <a:fld id="{4E6EF996-E6C2-2742-A8E1-02768C8DC9AC}" type="slidenum">
              <a:rPr lang="en-US"/>
              <a:pPr/>
              <a:t>‹#›</a:t>
            </a:fld>
            <a:endParaRPr lang="en-US" dirty="0"/>
          </a:p>
        </p:txBody>
      </p:sp>
    </p:spTree>
    <p:extLst>
      <p:ext uri="{BB962C8B-B14F-4D97-AF65-F5344CB8AC3E}">
        <p14:creationId xmlns:p14="http://schemas.microsoft.com/office/powerpoint/2010/main" val="30130210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5" name="직사각형 4"/>
          <p:cNvSpPr/>
          <p:nvPr userDrawn="1"/>
        </p:nvSpPr>
        <p:spPr>
          <a:xfrm>
            <a:off x="163286" y="195943"/>
            <a:ext cx="8833757" cy="6466114"/>
          </a:xfrm>
          <a:prstGeom prst="rect">
            <a:avLst/>
          </a:prstGeom>
          <a:solidFill>
            <a:srgbClr val="BF57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BF57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820674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6" name="직사각형 5"/>
          <p:cNvSpPr/>
          <p:nvPr userDrawn="1"/>
        </p:nvSpPr>
        <p:spPr>
          <a:xfrm>
            <a:off x="1" y="0"/>
            <a:ext cx="9144000" cy="656692"/>
          </a:xfrm>
          <a:prstGeom prst="rect">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F5700"/>
              </a:solidFill>
            </a:endParaRPr>
          </a:p>
        </p:txBody>
      </p:sp>
      <p:pic>
        <p:nvPicPr>
          <p:cNvPr id="10" name="그림 9"/>
          <p:cNvPicPr>
            <a:picLocks noChangeAspect="1"/>
          </p:cNvPicPr>
          <p:nvPr userDrawn="1"/>
        </p:nvPicPr>
        <p:blipFill rotWithShape="1">
          <a:blip r:embed="rId2">
            <a:extLst>
              <a:ext uri="{28A0092B-C50C-407E-A947-70E740481C1C}">
                <a14:useLocalDpi xmlns:a14="http://schemas.microsoft.com/office/drawing/2010/main" val="0"/>
              </a:ext>
            </a:extLst>
          </a:blip>
          <a:srcRect l="13336" t="23397" r="11633" b="26447"/>
          <a:stretch/>
        </p:blipFill>
        <p:spPr>
          <a:xfrm>
            <a:off x="6878472" y="6086902"/>
            <a:ext cx="2088107" cy="607325"/>
          </a:xfrm>
          <a:prstGeom prst="rect">
            <a:avLst/>
          </a:prstGeom>
        </p:spPr>
      </p:pic>
      <p:sp>
        <p:nvSpPr>
          <p:cNvPr id="12" name="Title 1"/>
          <p:cNvSpPr txBox="1">
            <a:spLocks/>
          </p:cNvSpPr>
          <p:nvPr userDrawn="1"/>
        </p:nvSpPr>
        <p:spPr>
          <a:xfrm>
            <a:off x="136478" y="13648"/>
            <a:ext cx="3166280" cy="66235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chemeClr val="bg1"/>
                </a:solidFill>
                <a:latin typeface="Times New Roman"/>
                <a:cs typeface="Times New Roman"/>
              </a:rPr>
              <a:t>Introduction</a:t>
            </a:r>
            <a:endParaRPr lang="en-US" b="1" dirty="0">
              <a:solidFill>
                <a:schemeClr val="bg1"/>
              </a:solidFill>
              <a:latin typeface="Times New Roman"/>
              <a:cs typeface="Times New Roman"/>
            </a:endParaRPr>
          </a:p>
        </p:txBody>
      </p:sp>
    </p:spTree>
    <p:extLst>
      <p:ext uri="{BB962C8B-B14F-4D97-AF65-F5344CB8AC3E}">
        <p14:creationId xmlns:p14="http://schemas.microsoft.com/office/powerpoint/2010/main" val="397268781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사용자 지정 레이아웃">
    <p:spTree>
      <p:nvGrpSpPr>
        <p:cNvPr id="1" name=""/>
        <p:cNvGrpSpPr/>
        <p:nvPr/>
      </p:nvGrpSpPr>
      <p:grpSpPr>
        <a:xfrm>
          <a:off x="0" y="0"/>
          <a:ext cx="0" cy="0"/>
          <a:chOff x="0" y="0"/>
          <a:chExt cx="0" cy="0"/>
        </a:xfrm>
      </p:grpSpPr>
      <p:sp>
        <p:nvSpPr>
          <p:cNvPr id="6" name="직사각형 5"/>
          <p:cNvSpPr/>
          <p:nvPr userDrawn="1"/>
        </p:nvSpPr>
        <p:spPr>
          <a:xfrm>
            <a:off x="1" y="0"/>
            <a:ext cx="9144000" cy="656692"/>
          </a:xfrm>
          <a:prstGeom prst="rect">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F5700"/>
              </a:solidFill>
            </a:endParaRPr>
          </a:p>
        </p:txBody>
      </p:sp>
      <p:pic>
        <p:nvPicPr>
          <p:cNvPr id="10" name="그림 9"/>
          <p:cNvPicPr>
            <a:picLocks noChangeAspect="1"/>
          </p:cNvPicPr>
          <p:nvPr userDrawn="1"/>
        </p:nvPicPr>
        <p:blipFill rotWithShape="1">
          <a:blip r:embed="rId2">
            <a:extLst>
              <a:ext uri="{28A0092B-C50C-407E-A947-70E740481C1C}">
                <a14:useLocalDpi xmlns:a14="http://schemas.microsoft.com/office/drawing/2010/main" val="0"/>
              </a:ext>
            </a:extLst>
          </a:blip>
          <a:srcRect l="13336" t="23397" r="11633" b="26447"/>
          <a:stretch/>
        </p:blipFill>
        <p:spPr>
          <a:xfrm>
            <a:off x="6878472" y="6086902"/>
            <a:ext cx="2088107" cy="607325"/>
          </a:xfrm>
          <a:prstGeom prst="rect">
            <a:avLst/>
          </a:prstGeom>
        </p:spPr>
      </p:pic>
      <p:sp>
        <p:nvSpPr>
          <p:cNvPr id="12" name="Title 1"/>
          <p:cNvSpPr txBox="1">
            <a:spLocks/>
          </p:cNvSpPr>
          <p:nvPr userDrawn="1"/>
        </p:nvSpPr>
        <p:spPr>
          <a:xfrm>
            <a:off x="136478" y="13648"/>
            <a:ext cx="3166280" cy="6623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chemeClr val="bg1"/>
                </a:solidFill>
                <a:latin typeface="Times New Roman"/>
                <a:cs typeface="Times New Roman"/>
              </a:rPr>
              <a:t>Importance</a:t>
            </a:r>
            <a:endParaRPr lang="en-US" b="1" dirty="0">
              <a:solidFill>
                <a:schemeClr val="bg1"/>
              </a:solidFill>
              <a:latin typeface="Times New Roman"/>
              <a:cs typeface="Times New Roman"/>
            </a:endParaRPr>
          </a:p>
        </p:txBody>
      </p:sp>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6" name="직사각형 5"/>
          <p:cNvSpPr/>
          <p:nvPr userDrawn="1"/>
        </p:nvSpPr>
        <p:spPr>
          <a:xfrm>
            <a:off x="1" y="0"/>
            <a:ext cx="9144000" cy="656692"/>
          </a:xfrm>
          <a:prstGeom prst="rect">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F5700"/>
              </a:solidFill>
            </a:endParaRPr>
          </a:p>
        </p:txBody>
      </p:sp>
      <p:pic>
        <p:nvPicPr>
          <p:cNvPr id="10" name="그림 9"/>
          <p:cNvPicPr>
            <a:picLocks noChangeAspect="1"/>
          </p:cNvPicPr>
          <p:nvPr userDrawn="1"/>
        </p:nvPicPr>
        <p:blipFill rotWithShape="1">
          <a:blip r:embed="rId2">
            <a:extLst>
              <a:ext uri="{28A0092B-C50C-407E-A947-70E740481C1C}">
                <a14:useLocalDpi xmlns:a14="http://schemas.microsoft.com/office/drawing/2010/main" val="0"/>
              </a:ext>
            </a:extLst>
          </a:blip>
          <a:srcRect l="13336" t="23397" r="11633" b="26447"/>
          <a:stretch/>
        </p:blipFill>
        <p:spPr>
          <a:xfrm>
            <a:off x="6878472" y="6086902"/>
            <a:ext cx="2088107" cy="607325"/>
          </a:xfrm>
          <a:prstGeom prst="rect">
            <a:avLst/>
          </a:prstGeom>
        </p:spPr>
      </p:pic>
      <p:sp>
        <p:nvSpPr>
          <p:cNvPr id="12" name="Title 1"/>
          <p:cNvSpPr txBox="1">
            <a:spLocks/>
          </p:cNvSpPr>
          <p:nvPr userDrawn="1"/>
        </p:nvSpPr>
        <p:spPr>
          <a:xfrm>
            <a:off x="136478" y="13648"/>
            <a:ext cx="7496222" cy="6623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solidFill>
                  <a:schemeClr val="bg1"/>
                </a:solidFill>
                <a:latin typeface="Times New Roman"/>
                <a:cs typeface="Times New Roman"/>
              </a:rPr>
              <a:t>Distress &amp; Disruptive Behavior</a:t>
            </a:r>
            <a:endParaRPr lang="en-US" sz="3600" b="1" dirty="0">
              <a:solidFill>
                <a:schemeClr val="bg1"/>
              </a:solidFill>
              <a:latin typeface="Times New Roman"/>
              <a:cs typeface="Times New Roman"/>
            </a:endParaRPr>
          </a:p>
        </p:txBody>
      </p:sp>
    </p:spTree>
    <p:extLst>
      <p:ext uri="{BB962C8B-B14F-4D97-AF65-F5344CB8AC3E}">
        <p14:creationId xmlns:p14="http://schemas.microsoft.com/office/powerpoint/2010/main" val="220878532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6" name="직사각형 5"/>
          <p:cNvSpPr/>
          <p:nvPr userDrawn="1"/>
        </p:nvSpPr>
        <p:spPr>
          <a:xfrm>
            <a:off x="1" y="0"/>
            <a:ext cx="9144000" cy="656692"/>
          </a:xfrm>
          <a:prstGeom prst="rect">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BF5700"/>
              </a:solidFill>
            </a:endParaRPr>
          </a:p>
        </p:txBody>
      </p:sp>
      <p:pic>
        <p:nvPicPr>
          <p:cNvPr id="10" name="그림 9"/>
          <p:cNvPicPr>
            <a:picLocks noChangeAspect="1"/>
          </p:cNvPicPr>
          <p:nvPr userDrawn="1"/>
        </p:nvPicPr>
        <p:blipFill rotWithShape="1">
          <a:blip r:embed="rId2">
            <a:extLst>
              <a:ext uri="{28A0092B-C50C-407E-A947-70E740481C1C}">
                <a14:useLocalDpi xmlns:a14="http://schemas.microsoft.com/office/drawing/2010/main" val="0"/>
              </a:ext>
            </a:extLst>
          </a:blip>
          <a:srcRect l="13336" t="23397" r="11633" b="26447"/>
          <a:stretch/>
        </p:blipFill>
        <p:spPr>
          <a:xfrm>
            <a:off x="6878472" y="6086902"/>
            <a:ext cx="2088107" cy="607325"/>
          </a:xfrm>
          <a:prstGeom prst="rect">
            <a:avLst/>
          </a:prstGeom>
        </p:spPr>
      </p:pic>
      <p:sp>
        <p:nvSpPr>
          <p:cNvPr id="12" name="Title 1"/>
          <p:cNvSpPr txBox="1">
            <a:spLocks/>
          </p:cNvSpPr>
          <p:nvPr userDrawn="1"/>
        </p:nvSpPr>
        <p:spPr>
          <a:xfrm>
            <a:off x="136478" y="13648"/>
            <a:ext cx="6141492" cy="6623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solidFill>
                  <a:schemeClr val="bg1"/>
                </a:solidFill>
                <a:latin typeface="Times New Roman"/>
                <a:cs typeface="Times New Roman"/>
              </a:rPr>
              <a:t>Title IX</a:t>
            </a:r>
            <a:endParaRPr lang="en-US" sz="3600" b="1" dirty="0">
              <a:solidFill>
                <a:schemeClr val="bg1"/>
              </a:solidFill>
              <a:latin typeface="Times New Roman"/>
              <a:cs typeface="Times New Roman"/>
            </a:endParaRPr>
          </a:p>
        </p:txBody>
      </p:sp>
    </p:spTree>
    <p:extLst>
      <p:ext uri="{BB962C8B-B14F-4D97-AF65-F5344CB8AC3E}">
        <p14:creationId xmlns:p14="http://schemas.microsoft.com/office/powerpoint/2010/main" val="331510489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6" name="직사각형 5"/>
          <p:cNvSpPr/>
          <p:nvPr userDrawn="1"/>
        </p:nvSpPr>
        <p:spPr>
          <a:xfrm>
            <a:off x="1" y="0"/>
            <a:ext cx="9144000" cy="656692"/>
          </a:xfrm>
          <a:prstGeom prst="rect">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F5700"/>
              </a:solidFill>
            </a:endParaRPr>
          </a:p>
        </p:txBody>
      </p:sp>
      <p:pic>
        <p:nvPicPr>
          <p:cNvPr id="10" name="그림 9"/>
          <p:cNvPicPr>
            <a:picLocks noChangeAspect="1"/>
          </p:cNvPicPr>
          <p:nvPr userDrawn="1"/>
        </p:nvPicPr>
        <p:blipFill rotWithShape="1">
          <a:blip r:embed="rId2">
            <a:extLst>
              <a:ext uri="{28A0092B-C50C-407E-A947-70E740481C1C}">
                <a14:useLocalDpi xmlns:a14="http://schemas.microsoft.com/office/drawing/2010/main" val="0"/>
              </a:ext>
            </a:extLst>
          </a:blip>
          <a:srcRect l="13336" t="23397" r="11633" b="26447"/>
          <a:stretch/>
        </p:blipFill>
        <p:spPr>
          <a:xfrm>
            <a:off x="6878472" y="6086902"/>
            <a:ext cx="2088107" cy="607325"/>
          </a:xfrm>
          <a:prstGeom prst="rect">
            <a:avLst/>
          </a:prstGeom>
        </p:spPr>
      </p:pic>
      <p:sp>
        <p:nvSpPr>
          <p:cNvPr id="12" name="Title 1"/>
          <p:cNvSpPr txBox="1">
            <a:spLocks/>
          </p:cNvSpPr>
          <p:nvPr userDrawn="1"/>
        </p:nvSpPr>
        <p:spPr>
          <a:xfrm>
            <a:off x="136478" y="13648"/>
            <a:ext cx="2459019" cy="66235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chemeClr val="bg1"/>
                </a:solidFill>
                <a:latin typeface="Times New Roman"/>
                <a:cs typeface="Times New Roman"/>
              </a:rPr>
              <a:t>BE SAFE</a:t>
            </a:r>
            <a:endParaRPr lang="en-US" b="1" dirty="0">
              <a:solidFill>
                <a:schemeClr val="bg1"/>
              </a:solidFill>
              <a:latin typeface="Times New Roman"/>
              <a:cs typeface="Times New Roman"/>
            </a:endParaRPr>
          </a:p>
        </p:txBody>
      </p:sp>
    </p:spTree>
    <p:extLst>
      <p:ext uri="{BB962C8B-B14F-4D97-AF65-F5344CB8AC3E}">
        <p14:creationId xmlns:p14="http://schemas.microsoft.com/office/powerpoint/2010/main" val="233258430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사용자 지정 레이아웃">
    <p:spTree>
      <p:nvGrpSpPr>
        <p:cNvPr id="1" name=""/>
        <p:cNvGrpSpPr/>
        <p:nvPr/>
      </p:nvGrpSpPr>
      <p:grpSpPr>
        <a:xfrm>
          <a:off x="0" y="0"/>
          <a:ext cx="0" cy="0"/>
          <a:chOff x="0" y="0"/>
          <a:chExt cx="0" cy="0"/>
        </a:xfrm>
      </p:grpSpPr>
      <p:sp>
        <p:nvSpPr>
          <p:cNvPr id="6" name="직사각형 5"/>
          <p:cNvSpPr/>
          <p:nvPr userDrawn="1"/>
        </p:nvSpPr>
        <p:spPr>
          <a:xfrm>
            <a:off x="1" y="0"/>
            <a:ext cx="9144000" cy="656692"/>
          </a:xfrm>
          <a:prstGeom prst="rect">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F5700"/>
              </a:solidFill>
            </a:endParaRPr>
          </a:p>
        </p:txBody>
      </p:sp>
      <p:pic>
        <p:nvPicPr>
          <p:cNvPr id="10" name="그림 9"/>
          <p:cNvPicPr>
            <a:picLocks noChangeAspect="1"/>
          </p:cNvPicPr>
          <p:nvPr userDrawn="1"/>
        </p:nvPicPr>
        <p:blipFill rotWithShape="1">
          <a:blip r:embed="rId2">
            <a:extLst>
              <a:ext uri="{28A0092B-C50C-407E-A947-70E740481C1C}">
                <a14:useLocalDpi xmlns:a14="http://schemas.microsoft.com/office/drawing/2010/main" val="0"/>
              </a:ext>
            </a:extLst>
          </a:blip>
          <a:srcRect l="13336" t="23397" r="11633" b="26447"/>
          <a:stretch/>
        </p:blipFill>
        <p:spPr>
          <a:xfrm>
            <a:off x="6878472" y="6086902"/>
            <a:ext cx="2088107" cy="607325"/>
          </a:xfrm>
          <a:prstGeom prst="rect">
            <a:avLst/>
          </a:prstGeom>
        </p:spPr>
      </p:pic>
      <p:sp>
        <p:nvSpPr>
          <p:cNvPr id="12" name="Title 1"/>
          <p:cNvSpPr txBox="1">
            <a:spLocks/>
          </p:cNvSpPr>
          <p:nvPr userDrawn="1"/>
        </p:nvSpPr>
        <p:spPr>
          <a:xfrm>
            <a:off x="136478" y="13648"/>
            <a:ext cx="8229600" cy="66235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chemeClr val="bg1"/>
                </a:solidFill>
                <a:latin typeface="Times New Roman"/>
                <a:cs typeface="Times New Roman"/>
              </a:rPr>
              <a:t>Campus</a:t>
            </a:r>
            <a:r>
              <a:rPr lang="en-US" b="1" baseline="0" dirty="0" smtClean="0">
                <a:solidFill>
                  <a:schemeClr val="bg1"/>
                </a:solidFill>
                <a:latin typeface="Times New Roman"/>
                <a:cs typeface="Times New Roman"/>
              </a:rPr>
              <a:t> violence &amp; Campus carry</a:t>
            </a:r>
            <a:endParaRPr lang="en-US" b="1" dirty="0">
              <a:solidFill>
                <a:schemeClr val="bg1"/>
              </a:solidFill>
              <a:latin typeface="Times New Roman"/>
              <a:cs typeface="Times New Roman"/>
            </a:endParaRPr>
          </a:p>
        </p:txBody>
      </p:sp>
    </p:spTree>
    <p:extLst>
      <p:ext uri="{BB962C8B-B14F-4D97-AF65-F5344CB8AC3E}">
        <p14:creationId xmlns:p14="http://schemas.microsoft.com/office/powerpoint/2010/main" val="40004094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884E28-9D7F-4641-8F60-D964221BEF9D}" type="datetimeFigureOut">
              <a:rPr lang="en-US" smtClean="0"/>
              <a:pPr/>
              <a:t>4/20/17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C3AFA7-FD1F-6A48-84B4-8905F5F501ED}"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en-US"/>
          </a:p>
        </p:txBody>
      </p:sp>
      <p:sp>
        <p:nvSpPr>
          <p:cNvPr id="3" name="텍스트 개체 틀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날짜 개체 틀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CE0F37-704C-4B92-981B-2952C2D02988}" type="datetimeFigureOut">
              <a:rPr lang="en-US" smtClean="0"/>
              <a:t>4/20/17</a:t>
            </a:fld>
            <a:endParaRPr lang="en-US"/>
          </a:p>
        </p:txBody>
      </p:sp>
      <p:sp>
        <p:nvSpPr>
          <p:cNvPr id="5" name="바닥글 개체 틀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70F84F-5986-41C4-87BD-7853DCADB3CE}" type="slidenum">
              <a:rPr lang="en-US" smtClean="0"/>
              <a:t>‹#›</a:t>
            </a:fld>
            <a:endParaRPr lang="en-US"/>
          </a:p>
        </p:txBody>
      </p:sp>
    </p:spTree>
    <p:extLst>
      <p:ext uri="{BB962C8B-B14F-4D97-AF65-F5344CB8AC3E}">
        <p14:creationId xmlns:p14="http://schemas.microsoft.com/office/powerpoint/2010/main" val="893609183"/>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677" r:id="rId3"/>
    <p:sldLayoutId id="2147483675" r:id="rId4"/>
    <p:sldLayoutId id="2147483676" r:id="rId5"/>
    <p:sldLayoutId id="2147483673" r:id="rId6"/>
    <p:sldLayoutId id="2147483678"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jpg"/><Relationship Id="rId5" Type="http://schemas.openxmlformats.org/officeDocument/2006/relationships/image" Target="../media/image12.jp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hyperlink" Target="https://cmhc.utexas.edu/index.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hyperlink" Target="https://cmhc.utexas.edu/mindbodylab.html" TargetMode="External"/><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hyperlink" Target="https://www.cmhc.utexas.edu/stressrecess/Guided_Program/index.html" TargetMode="External"/><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3.jp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4"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6.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utexas.app.box.com/v/utaustinclasesurveyrepor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policies.utexas.edu/policies/prohibition-sexual-discrimination-sexual-harassment-sexual-assault-sexual-misconduc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mailto:titleix@austin.utexas.edu" TargetMode="External"/><Relationship Id="rId4" Type="http://schemas.openxmlformats.org/officeDocument/2006/relationships/hyperlink" Target="mailto:studentemergency@austin.utexas.edu" TargetMode="External"/><Relationship Id="rId5" Type="http://schemas.openxmlformats.org/officeDocument/2006/relationships/hyperlink" Target="mailto:equity@utexas.edu" TargetMode="External"/><Relationship Id="rId6"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6.jp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40.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2.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5.jpg"/><Relationship Id="rId1" Type="http://schemas.openxmlformats.org/officeDocument/2006/relationships/slideLayout" Target="../slideLayouts/slideLayout8.xml"/><Relationship Id="rId2" Type="http://schemas.openxmlformats.org/officeDocument/2006/relationships/image" Target="../media/image43.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48.jpg"/><Relationship Id="rId1" Type="http://schemas.openxmlformats.org/officeDocument/2006/relationships/slideLayout" Target="../slideLayouts/slideLayout8.xml"/><Relationship Id="rId2" Type="http://schemas.openxmlformats.org/officeDocument/2006/relationships/image" Target="../media/image46.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9.jpg"/><Relationship Id="rId3" Type="http://schemas.openxmlformats.org/officeDocument/2006/relationships/image" Target="../media/image50.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1.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hyperlink" Target="http://www.istockphoto.com/photo/help-support-advice-guidance-signpost-gm519749080-90696239" TargetMode="External"/><Relationship Id="rId4" Type="http://schemas.openxmlformats.org/officeDocument/2006/relationships/image" Target="../media/image52.jpg"/><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53.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90.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5.jpg"/><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91.xml.rels><?xml version="1.0" encoding="UTF-8" standalone="yes"?>
<Relationships xmlns="http://schemas.openxmlformats.org/package/2006/relationships"><Relationship Id="rId3" Type="http://schemas.openxmlformats.org/officeDocument/2006/relationships/image" Target="../media/image56.jpg"/><Relationship Id="rId4" Type="http://schemas.openxmlformats.org/officeDocument/2006/relationships/image" Target="../media/image57.jpg"/><Relationship Id="rId5" Type="http://schemas.openxmlformats.org/officeDocument/2006/relationships/image" Target="../media/image58.jpg"/><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59.png"/></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9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hyperlink" Target="http://deanofstudents.utexas.edu/emergency/" TargetMode="External"/><Relationship Id="rId5" Type="http://schemas.openxmlformats.org/officeDocument/2006/relationships/image" Target="../media/image62.png"/><Relationship Id="rId6" Type="http://schemas.openxmlformats.org/officeDocument/2006/relationships/hyperlink" Target="https://cmhc.utexas.edu/index.html" TargetMode="External"/><Relationship Id="rId7" Type="http://schemas.openxmlformats.org/officeDocument/2006/relationships/image" Target="../media/image63.png"/><Relationship Id="rId8" Type="http://schemas.openxmlformats.org/officeDocument/2006/relationships/hyperlink" Target="http://sites.utexas.edu/wellness/" TargetMode="External"/><Relationship Id="rId9" Type="http://schemas.openxmlformats.org/officeDocument/2006/relationships/image" Target="../media/image64.png"/><Relationship Id="rId1" Type="http://schemas.openxmlformats.org/officeDocument/2006/relationships/slideLayout" Target="../slideLayouts/slideLayout9.xml"/><Relationship Id="rId2" Type="http://schemas.openxmlformats.org/officeDocument/2006/relationships/hyperlink" Target="https://police.utexas.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7864" y="2173856"/>
            <a:ext cx="5960853" cy="2739211"/>
          </a:xfrm>
          <a:prstGeom prst="rect">
            <a:avLst/>
          </a:prstGeom>
          <a:noFill/>
        </p:spPr>
        <p:txBody>
          <a:bodyPr wrap="square" rtlCol="0">
            <a:spAutoFit/>
          </a:bodyPr>
          <a:lstStyle/>
          <a:p>
            <a:pPr algn="ctr"/>
            <a:r>
              <a:rPr lang="en-US" sz="3600" dirty="0" smtClean="0">
                <a:solidFill>
                  <a:schemeClr val="accent6">
                    <a:lumMod val="50000"/>
                  </a:schemeClr>
                </a:solidFill>
                <a:latin typeface="Times New Roman" pitchFamily="18" charset="0"/>
                <a:cs typeface="Times New Roman" pitchFamily="18" charset="0"/>
              </a:rPr>
              <a:t>Emergency Preparedness</a:t>
            </a:r>
            <a:endParaRPr lang="en-US" sz="3600" dirty="0">
              <a:solidFill>
                <a:schemeClr val="accent6">
                  <a:lumMod val="50000"/>
                </a:schemeClr>
              </a:solidFill>
              <a:latin typeface="Times New Roman" pitchFamily="18" charset="0"/>
              <a:cs typeface="Times New Roman" pitchFamily="18" charset="0"/>
            </a:endParaRPr>
          </a:p>
          <a:p>
            <a:pPr algn="ctr"/>
            <a:endParaRPr lang="en-US" sz="3600" dirty="0">
              <a:solidFill>
                <a:schemeClr val="accent6">
                  <a:lumMod val="50000"/>
                </a:schemeClr>
              </a:solidFill>
              <a:latin typeface="Times New Roman" pitchFamily="18" charset="0"/>
              <a:cs typeface="Times New Roman" pitchFamily="18" charset="0"/>
            </a:endParaRPr>
          </a:p>
          <a:p>
            <a:pPr algn="ctr"/>
            <a:r>
              <a:rPr lang="en-US" sz="3600" dirty="0">
                <a:solidFill>
                  <a:schemeClr val="accent6">
                    <a:lumMod val="50000"/>
                  </a:schemeClr>
                </a:solidFill>
                <a:latin typeface="Times New Roman" pitchFamily="18" charset="0"/>
                <a:cs typeface="Times New Roman" pitchFamily="18" charset="0"/>
              </a:rPr>
              <a:t>TA/AI </a:t>
            </a:r>
            <a:r>
              <a:rPr lang="en-US" sz="3600" dirty="0" smtClean="0">
                <a:solidFill>
                  <a:schemeClr val="accent6">
                    <a:lumMod val="50000"/>
                  </a:schemeClr>
                </a:solidFill>
                <a:latin typeface="Times New Roman" pitchFamily="18" charset="0"/>
                <a:cs typeface="Times New Roman" pitchFamily="18" charset="0"/>
              </a:rPr>
              <a:t>Session</a:t>
            </a:r>
            <a:endParaRPr lang="en-US" sz="3600" dirty="0">
              <a:solidFill>
                <a:schemeClr val="accent6">
                  <a:lumMod val="50000"/>
                </a:schemeClr>
              </a:solidFill>
              <a:latin typeface="Times New Roman" pitchFamily="18" charset="0"/>
              <a:cs typeface="Times New Roman" pitchFamily="18" charset="0"/>
            </a:endParaRPr>
          </a:p>
          <a:p>
            <a:pPr algn="ctr"/>
            <a:endParaRPr lang="en-US" sz="3200" dirty="0"/>
          </a:p>
          <a:p>
            <a:pPr algn="ctr"/>
            <a:r>
              <a:rPr lang="en-US" sz="3200" dirty="0" smtClean="0">
                <a:solidFill>
                  <a:schemeClr val="accent6">
                    <a:lumMod val="50000"/>
                  </a:schemeClr>
                </a:solidFill>
                <a:latin typeface="Times New Roman" pitchFamily="18" charset="0"/>
                <a:cs typeface="Times New Roman" pitchFamily="18" charset="0"/>
              </a:rPr>
              <a:t>April </a:t>
            </a:r>
            <a:r>
              <a:rPr lang="en-US" altLang="zh-CN" sz="3200" dirty="0" smtClean="0">
                <a:solidFill>
                  <a:schemeClr val="accent6">
                    <a:lumMod val="50000"/>
                  </a:schemeClr>
                </a:solidFill>
                <a:latin typeface="Times New Roman" pitchFamily="18" charset="0"/>
                <a:cs typeface="Times New Roman" pitchFamily="18" charset="0"/>
              </a:rPr>
              <a:t>20</a:t>
            </a:r>
            <a:r>
              <a:rPr lang="en-US" sz="3200" dirty="0" smtClean="0">
                <a:solidFill>
                  <a:schemeClr val="accent6">
                    <a:lumMod val="50000"/>
                  </a:schemeClr>
                </a:solidFill>
                <a:latin typeface="Times New Roman" pitchFamily="18" charset="0"/>
                <a:cs typeface="Times New Roman" pitchFamily="18" charset="0"/>
              </a:rPr>
              <a:t>th</a:t>
            </a:r>
            <a:r>
              <a:rPr lang="en-US" sz="3200" dirty="0" smtClean="0">
                <a:solidFill>
                  <a:schemeClr val="accent6">
                    <a:lumMod val="50000"/>
                  </a:schemeClr>
                </a:solidFill>
                <a:latin typeface="Times New Roman" pitchFamily="18" charset="0"/>
                <a:cs typeface="Times New Roman" pitchFamily="18" charset="0"/>
              </a:rPr>
              <a:t>, 2017</a:t>
            </a:r>
            <a:endParaRPr lang="en-US" sz="3200" dirty="0">
              <a:solidFill>
                <a:schemeClr val="accent6">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4425281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36899" y="1014084"/>
            <a:ext cx="7670202"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Sign of Distress</a:t>
            </a:r>
            <a:r>
              <a:rPr lang="zh-CN" altLang="en-US" sz="2800" b="1" dirty="0" smtClean="0">
                <a:solidFill>
                  <a:srgbClr val="BF5700"/>
                </a:solidFill>
                <a:latin typeface="Times New Roman" panose="02020603050405020304" pitchFamily="18" charset="0"/>
                <a:cs typeface="Times New Roman" panose="02020603050405020304" pitchFamily="18" charset="0"/>
              </a:rPr>
              <a:t> </a:t>
            </a:r>
            <a:r>
              <a:rPr lang="en-US" altLang="zh-CN" sz="2800" b="1" dirty="0">
                <a:solidFill>
                  <a:srgbClr val="BF5700"/>
                </a:solidFill>
                <a:latin typeface="Times New Roman" panose="02020603050405020304" pitchFamily="18" charset="0"/>
                <a:cs typeface="Times New Roman" panose="02020603050405020304" pitchFamily="18" charset="0"/>
              </a:rPr>
              <a:t>-</a:t>
            </a:r>
            <a:r>
              <a:rPr lang="zh-CN" altLang="en-US" sz="2800" b="1" dirty="0" smtClean="0">
                <a:solidFill>
                  <a:srgbClr val="BF5700"/>
                </a:solidFill>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Unusual Appearance</a:t>
            </a:r>
            <a:endParaRPr lang="en-US" sz="2800" b="1" dirty="0">
              <a:latin typeface="Times New Roman" panose="02020603050405020304" pitchFamily="18" charset="0"/>
              <a:cs typeface="Times New Roman" panose="02020603050405020304" pitchFamily="18" charset="0"/>
            </a:endParaRPr>
          </a:p>
        </p:txBody>
      </p:sp>
      <p:sp>
        <p:nvSpPr>
          <p:cNvPr id="5" name="직사각형 4"/>
          <p:cNvSpPr/>
          <p:nvPr/>
        </p:nvSpPr>
        <p:spPr>
          <a:xfrm>
            <a:off x="4929809" y="2641165"/>
            <a:ext cx="3926514" cy="1548116"/>
          </a:xfrm>
          <a:prstGeom prst="rect">
            <a:avLst/>
          </a:prstGeom>
        </p:spPr>
        <p:txBody>
          <a:bodyPr wrap="square">
            <a:spAutoFit/>
          </a:bodyPr>
          <a:lstStyle/>
          <a:p>
            <a:pPr marL="342900" indent="-342900">
              <a:spcBef>
                <a:spcPct val="10000"/>
              </a:spcBef>
              <a:buFont typeface="Arial" panose="020B0604020202020204" pitchFamily="34" charset="0"/>
              <a:buChar char="•"/>
            </a:pPr>
            <a:r>
              <a:rPr lang="en-US" sz="2200" dirty="0">
                <a:latin typeface="Times New Roman" panose="02020603050405020304" pitchFamily="18" charset="0"/>
                <a:ea typeface="Times" pitchFamily="-64" charset="0"/>
                <a:cs typeface="Times New Roman" panose="02020603050405020304" pitchFamily="18" charset="0"/>
              </a:rPr>
              <a:t>D</a:t>
            </a:r>
            <a:r>
              <a:rPr lang="en-US" sz="2200" dirty="0" smtClean="0">
                <a:latin typeface="Times New Roman" panose="02020603050405020304" pitchFamily="18" charset="0"/>
                <a:ea typeface="Times" pitchFamily="-64" charset="0"/>
                <a:cs typeface="Times New Roman" panose="02020603050405020304" pitchFamily="18" charset="0"/>
              </a:rPr>
              <a:t>eterioration </a:t>
            </a:r>
            <a:r>
              <a:rPr lang="en-US" sz="2200" dirty="0">
                <a:latin typeface="Times New Roman" panose="02020603050405020304" pitchFamily="18" charset="0"/>
                <a:ea typeface="Times" pitchFamily="-64" charset="0"/>
                <a:cs typeface="Times New Roman" panose="02020603050405020304" pitchFamily="18" charset="0"/>
              </a:rPr>
              <a:t>in personal hygiene or </a:t>
            </a:r>
            <a:r>
              <a:rPr lang="en-US" sz="2200" dirty="0" smtClean="0">
                <a:latin typeface="Times New Roman" panose="02020603050405020304" pitchFamily="18" charset="0"/>
                <a:ea typeface="Times" pitchFamily="-64" charset="0"/>
                <a:cs typeface="Times New Roman" panose="02020603050405020304" pitchFamily="18" charset="0"/>
              </a:rPr>
              <a:t>dress</a:t>
            </a:r>
            <a:endParaRPr lang="en-US" sz="2200" dirty="0">
              <a:latin typeface="Times New Roman" panose="02020603050405020304" pitchFamily="18" charset="0"/>
              <a:ea typeface="Times" pitchFamily="-64" charset="0"/>
              <a:cs typeface="Times New Roman" panose="02020603050405020304" pitchFamily="18" charset="0"/>
            </a:endParaRPr>
          </a:p>
          <a:p>
            <a:pPr marL="342900" indent="-342900">
              <a:spcBef>
                <a:spcPct val="10000"/>
              </a:spcBef>
              <a:buFont typeface="Arial" panose="020B0604020202020204" pitchFamily="34" charset="0"/>
              <a:buChar char="•"/>
            </a:pPr>
            <a:r>
              <a:rPr lang="en-US" sz="2200" dirty="0" smtClean="0">
                <a:latin typeface="Times New Roman" panose="02020603050405020304" pitchFamily="18" charset="0"/>
                <a:ea typeface="Times" pitchFamily="-64" charset="0"/>
                <a:cs typeface="Times New Roman" panose="02020603050405020304" pitchFamily="18" charset="0"/>
              </a:rPr>
              <a:t>Dramatic </a:t>
            </a:r>
            <a:r>
              <a:rPr lang="en-US" sz="2200" dirty="0" smtClean="0">
                <a:latin typeface="Times New Roman" panose="02020603050405020304" pitchFamily="18" charset="0"/>
                <a:ea typeface="Times" pitchFamily="-64" charset="0"/>
                <a:cs typeface="Times New Roman" panose="02020603050405020304" pitchFamily="18" charset="0"/>
              </a:rPr>
              <a:t>weight </a:t>
            </a:r>
            <a:r>
              <a:rPr lang="en-US" sz="2200" dirty="0">
                <a:latin typeface="Times New Roman" panose="02020603050405020304" pitchFamily="18" charset="0"/>
                <a:ea typeface="Times" pitchFamily="-64" charset="0"/>
                <a:cs typeface="Times New Roman" panose="02020603050405020304" pitchFamily="18" charset="0"/>
              </a:rPr>
              <a:t>loss or </a:t>
            </a:r>
            <a:r>
              <a:rPr lang="en-US" sz="2200" dirty="0" smtClean="0">
                <a:latin typeface="Times New Roman" panose="02020603050405020304" pitchFamily="18" charset="0"/>
                <a:ea typeface="Times" pitchFamily="-64" charset="0"/>
                <a:cs typeface="Times New Roman" panose="02020603050405020304" pitchFamily="18" charset="0"/>
              </a:rPr>
              <a:t>gain</a:t>
            </a:r>
            <a:endParaRPr lang="en-US" sz="2200" dirty="0">
              <a:latin typeface="Times New Roman" panose="02020603050405020304" pitchFamily="18" charset="0"/>
              <a:ea typeface="Times" pitchFamily="-64" charset="0"/>
              <a:cs typeface="Times New Roman" panose="02020603050405020304" pitchFamily="18" charset="0"/>
            </a:endParaRPr>
          </a:p>
          <a:p>
            <a:pPr marL="342900" indent="-342900">
              <a:spcBef>
                <a:spcPct val="10000"/>
              </a:spcBef>
              <a:buFont typeface="Arial" panose="020B0604020202020204" pitchFamily="34" charset="0"/>
              <a:buChar char="•"/>
            </a:pPr>
            <a:r>
              <a:rPr lang="en-US" sz="2200" dirty="0" smtClean="0">
                <a:latin typeface="Times New Roman" panose="02020603050405020304" pitchFamily="18" charset="0"/>
                <a:ea typeface="Times" pitchFamily="-64" charset="0"/>
                <a:cs typeface="Times New Roman" panose="02020603050405020304" pitchFamily="18" charset="0"/>
              </a:rPr>
              <a:t>Observable </a:t>
            </a:r>
            <a:r>
              <a:rPr lang="en-US" sz="2200" dirty="0">
                <a:latin typeface="Times New Roman" panose="02020603050405020304" pitchFamily="18" charset="0"/>
                <a:ea typeface="Times" pitchFamily="-64" charset="0"/>
                <a:cs typeface="Times New Roman" panose="02020603050405020304" pitchFamily="18" charset="0"/>
              </a:rPr>
              <a:t>signs of </a:t>
            </a:r>
            <a:r>
              <a:rPr lang="en-US" sz="2200" dirty="0" smtClean="0">
                <a:latin typeface="Times New Roman" panose="02020603050405020304" pitchFamily="18" charset="0"/>
                <a:ea typeface="Times" pitchFamily="-64" charset="0"/>
                <a:cs typeface="Times New Roman" panose="02020603050405020304" pitchFamily="18" charset="0"/>
              </a:rPr>
              <a:t>injury</a:t>
            </a:r>
            <a:endParaRPr lang="en-US" sz="2400" dirty="0">
              <a:ea typeface="Times" pitchFamily="-64" charset="0"/>
              <a:cs typeface="Times" pitchFamily="-6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586" y="2338657"/>
            <a:ext cx="3781839" cy="2521226"/>
          </a:xfrm>
          <a:prstGeom prst="rect">
            <a:avLst/>
          </a:prstGeom>
        </p:spPr>
      </p:pic>
    </p:spTree>
    <p:extLst>
      <p:ext uri="{BB962C8B-B14F-4D97-AF65-F5344CB8AC3E}">
        <p14:creationId xmlns:p14="http://schemas.microsoft.com/office/powerpoint/2010/main" val="2220147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2964" y="1014084"/>
            <a:ext cx="8538072"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Sign of </a:t>
            </a:r>
            <a:r>
              <a:rPr lang="en-US" sz="2800" b="1" dirty="0">
                <a:solidFill>
                  <a:srgbClr val="BF5700"/>
                </a:solidFill>
                <a:latin typeface="Times New Roman" panose="02020603050405020304" pitchFamily="18" charset="0"/>
                <a:cs typeface="Times New Roman" panose="02020603050405020304" pitchFamily="18" charset="0"/>
              </a:rPr>
              <a:t>Distress - </a:t>
            </a:r>
            <a:r>
              <a:rPr lang="en-US" sz="2800" b="1" dirty="0">
                <a:latin typeface="Times New Roman" panose="02020603050405020304" pitchFamily="18" charset="0"/>
                <a:cs typeface="Times New Roman" panose="02020603050405020304" pitchFamily="18" charset="0"/>
              </a:rPr>
              <a:t>Decline in Social </a:t>
            </a:r>
            <a:r>
              <a:rPr lang="en-US" sz="2800" b="1" dirty="0" smtClean="0">
                <a:latin typeface="Times New Roman" panose="02020603050405020304" pitchFamily="18" charset="0"/>
                <a:cs typeface="Times New Roman" panose="02020603050405020304" pitchFamily="18" charset="0"/>
              </a:rPr>
              <a:t>involvement</a:t>
            </a:r>
            <a:endParaRPr lang="en-US" sz="2800" b="1" dirty="0">
              <a:latin typeface="Times New Roman" panose="02020603050405020304" pitchFamily="18" charset="0"/>
              <a:cs typeface="Times New Roman" panose="02020603050405020304" pitchFamily="18"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23" y="2445615"/>
            <a:ext cx="3733840" cy="2630237"/>
          </a:xfrm>
          <a:prstGeom prst="rect">
            <a:avLst/>
          </a:prstGeom>
        </p:spPr>
      </p:pic>
      <p:sp>
        <p:nvSpPr>
          <p:cNvPr id="3" name="Rectangle 2"/>
          <p:cNvSpPr/>
          <p:nvPr/>
        </p:nvSpPr>
        <p:spPr>
          <a:xfrm>
            <a:off x="5118885" y="2897307"/>
            <a:ext cx="3036409" cy="769441"/>
          </a:xfrm>
          <a:prstGeom prst="rect">
            <a:avLst/>
          </a:prstGeom>
        </p:spPr>
        <p:txBody>
          <a:bodyPr wrap="none">
            <a:spAutoFit/>
          </a:bodyPr>
          <a:lstStyle/>
          <a:p>
            <a:pPr marL="342900" indent="-342900">
              <a:buFont typeface="Arial" charset="0"/>
              <a:buChar char="•"/>
            </a:pPr>
            <a:r>
              <a:rPr lang="en-US" sz="2200" dirty="0">
                <a:latin typeface="Times New Roman" panose="02020603050405020304" pitchFamily="18" charset="0"/>
                <a:ea typeface="Times" pitchFamily="-64" charset="0"/>
                <a:cs typeface="Times New Roman" panose="02020603050405020304" pitchFamily="18" charset="0"/>
              </a:rPr>
              <a:t>M</a:t>
            </a:r>
            <a:r>
              <a:rPr lang="en-US" sz="2200" dirty="0" smtClean="0">
                <a:latin typeface="Times New Roman" panose="02020603050405020304" pitchFamily="18" charset="0"/>
                <a:ea typeface="Times" pitchFamily="-64" charset="0"/>
                <a:cs typeface="Times New Roman" panose="02020603050405020304" pitchFamily="18" charset="0"/>
              </a:rPr>
              <a:t>ore </a:t>
            </a:r>
            <a:r>
              <a:rPr lang="en-US" sz="2200" dirty="0">
                <a:latin typeface="Times New Roman" panose="02020603050405020304" pitchFamily="18" charset="0"/>
                <a:ea typeface="Times" pitchFamily="-64" charset="0"/>
                <a:cs typeface="Times New Roman" panose="02020603050405020304" pitchFamily="18" charset="0"/>
              </a:rPr>
              <a:t>socially </a:t>
            </a:r>
            <a:r>
              <a:rPr lang="en-US" sz="2200" dirty="0" smtClean="0">
                <a:latin typeface="Times New Roman" panose="02020603050405020304" pitchFamily="18" charset="0"/>
                <a:ea typeface="Times" pitchFamily="-64" charset="0"/>
                <a:cs typeface="Times New Roman" panose="02020603050405020304" pitchFamily="18" charset="0"/>
              </a:rPr>
              <a:t>isolated</a:t>
            </a:r>
          </a:p>
          <a:p>
            <a:pPr marL="342900" indent="-342900">
              <a:buFont typeface="Arial" charset="0"/>
              <a:buChar char="•"/>
            </a:pPr>
            <a:r>
              <a:rPr lang="en-US" sz="2200" dirty="0">
                <a:latin typeface="Times New Roman" panose="02020603050405020304" pitchFamily="18" charset="0"/>
                <a:ea typeface="Times" pitchFamily="-64" charset="0"/>
                <a:cs typeface="Times New Roman" panose="02020603050405020304" pitchFamily="18" charset="0"/>
              </a:rPr>
              <a:t>L</a:t>
            </a:r>
            <a:r>
              <a:rPr lang="en-US" sz="2200" dirty="0" smtClean="0">
                <a:latin typeface="Times New Roman" panose="02020603050405020304" pitchFamily="18" charset="0"/>
                <a:ea typeface="Times" pitchFamily="-64" charset="0"/>
                <a:cs typeface="Times New Roman" panose="02020603050405020304" pitchFamily="18" charset="0"/>
              </a:rPr>
              <a:t>ess </a:t>
            </a:r>
            <a:r>
              <a:rPr lang="en-US" sz="2200" dirty="0">
                <a:latin typeface="Times New Roman" panose="02020603050405020304" pitchFamily="18" charset="0"/>
                <a:ea typeface="Times" pitchFamily="-64" charset="0"/>
                <a:cs typeface="Times New Roman" panose="02020603050405020304" pitchFamily="18" charset="0"/>
              </a:rPr>
              <a:t>spontaneous</a:t>
            </a:r>
          </a:p>
        </p:txBody>
      </p:sp>
    </p:spTree>
    <p:extLst>
      <p:ext uri="{BB962C8B-B14F-4D97-AF65-F5344CB8AC3E}">
        <p14:creationId xmlns:p14="http://schemas.microsoft.com/office/powerpoint/2010/main" val="28422299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722" y="2060244"/>
            <a:ext cx="3427067" cy="3427067"/>
          </a:xfrm>
          <a:prstGeom prst="rect">
            <a:avLst/>
          </a:prstGeom>
        </p:spPr>
      </p:pic>
      <p:sp>
        <p:nvSpPr>
          <p:cNvPr id="3" name="Rectangle 2"/>
          <p:cNvSpPr/>
          <p:nvPr/>
        </p:nvSpPr>
        <p:spPr>
          <a:xfrm>
            <a:off x="4572000" y="2665781"/>
            <a:ext cx="3988106" cy="1107996"/>
          </a:xfrm>
          <a:prstGeom prst="rect">
            <a:avLst/>
          </a:prstGeom>
        </p:spPr>
        <p:txBody>
          <a:bodyPr wrap="square">
            <a:spAutoFit/>
          </a:bodyPr>
          <a:lstStyle/>
          <a:p>
            <a:pPr marL="342900" indent="-342900">
              <a:buFont typeface="Arial" charset="0"/>
              <a:buChar char="•"/>
            </a:pPr>
            <a:r>
              <a:rPr lang="en-US" sz="2200" dirty="0">
                <a:latin typeface="Times New Roman" charset="0"/>
                <a:ea typeface="Times New Roman" charset="0"/>
                <a:cs typeface="Times New Roman" charset="0"/>
              </a:rPr>
              <a:t>B</a:t>
            </a:r>
            <a:r>
              <a:rPr lang="en-US" sz="2200" dirty="0" smtClean="0">
                <a:latin typeface="Times New Roman" charset="0"/>
                <a:ea typeface="Times New Roman" charset="0"/>
                <a:cs typeface="Times New Roman" charset="0"/>
              </a:rPr>
              <a:t>ecome </a:t>
            </a:r>
            <a:r>
              <a:rPr lang="en-US" sz="2200" dirty="0">
                <a:latin typeface="Times New Roman" charset="0"/>
                <a:ea typeface="Times New Roman" charset="0"/>
                <a:cs typeface="Times New Roman" charset="0"/>
              </a:rPr>
              <a:t>extremely </a:t>
            </a:r>
            <a:r>
              <a:rPr lang="en-US" sz="2200" dirty="0" smtClean="0">
                <a:latin typeface="Times New Roman" charset="0"/>
                <a:ea typeface="Times New Roman" charset="0"/>
                <a:cs typeface="Times New Roman" charset="0"/>
              </a:rPr>
              <a:t>anxious, </a:t>
            </a:r>
            <a:r>
              <a:rPr lang="en-US" sz="2200" dirty="0">
                <a:latin typeface="Times New Roman" charset="0"/>
                <a:ea typeface="Times New Roman" charset="0"/>
                <a:cs typeface="Times New Roman" charset="0"/>
              </a:rPr>
              <a:t>angry, or </a:t>
            </a:r>
            <a:r>
              <a:rPr lang="en-US" sz="2200" dirty="0" smtClean="0">
                <a:latin typeface="Times New Roman" charset="0"/>
                <a:ea typeface="Times New Roman" charset="0"/>
                <a:cs typeface="Times New Roman" charset="0"/>
              </a:rPr>
              <a:t>distraught</a:t>
            </a:r>
          </a:p>
          <a:p>
            <a:pPr marL="342900" indent="-342900">
              <a:buFont typeface="Arial" charset="0"/>
              <a:buChar char="•"/>
            </a:pPr>
            <a:r>
              <a:rPr lang="en-US" sz="2200" dirty="0" smtClean="0">
                <a:latin typeface="Times New Roman" charset="0"/>
                <a:ea typeface="Times New Roman" charset="0"/>
                <a:cs typeface="Times New Roman" charset="0"/>
              </a:rPr>
              <a:t>Hard to control temper</a:t>
            </a:r>
            <a:endParaRPr lang="en-US" sz="2200" dirty="0">
              <a:latin typeface="Times New Roman" charset="0"/>
              <a:ea typeface="Times New Roman" charset="0"/>
              <a:cs typeface="Times New Roman" charset="0"/>
            </a:endParaRPr>
          </a:p>
        </p:txBody>
      </p:sp>
      <p:sp>
        <p:nvSpPr>
          <p:cNvPr id="2" name="Title 1"/>
          <p:cNvSpPr txBox="1">
            <a:spLocks/>
          </p:cNvSpPr>
          <p:nvPr/>
        </p:nvSpPr>
        <p:spPr>
          <a:xfrm>
            <a:off x="-269913" y="1014084"/>
            <a:ext cx="9683826" cy="1046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Sign of </a:t>
            </a:r>
            <a:r>
              <a:rPr lang="en-US" sz="2800" b="1" dirty="0">
                <a:solidFill>
                  <a:srgbClr val="BF5700"/>
                </a:solidFill>
                <a:latin typeface="Times New Roman" panose="02020603050405020304" pitchFamily="18" charset="0"/>
                <a:cs typeface="Times New Roman" panose="02020603050405020304" pitchFamily="18" charset="0"/>
              </a:rPr>
              <a:t>Distress - </a:t>
            </a:r>
            <a:r>
              <a:rPr lang="en-US" sz="2800" b="1" dirty="0">
                <a:latin typeface="Times New Roman" panose="02020603050405020304" pitchFamily="18" charset="0"/>
                <a:cs typeface="Times New Roman" panose="02020603050405020304" pitchFamily="18" charset="0"/>
              </a:rPr>
              <a:t>Difficulty of managing </a:t>
            </a:r>
            <a:r>
              <a:rPr lang="en-US" sz="2800" b="1" dirty="0" smtClean="0">
                <a:latin typeface="Times New Roman" panose="02020603050405020304" pitchFamily="18" charset="0"/>
                <a:cs typeface="Times New Roman" panose="02020603050405020304" pitchFamily="18" charset="0"/>
              </a:rPr>
              <a:t>thoughts/feelings</a:t>
            </a:r>
            <a:r>
              <a:rPr lang="en-US" sz="2800" b="1" dirty="0" smtClean="0">
                <a:solidFill>
                  <a:srgbClr val="BF5700"/>
                </a:solidFill>
                <a:latin typeface="Times New Roman" panose="02020603050405020304" pitchFamily="18" charset="0"/>
                <a:cs typeface="Times New Roman" panose="02020603050405020304" pitchFamily="18" charset="0"/>
              </a:rPr>
              <a:t> </a:t>
            </a:r>
            <a:endParaRPr lang="en-US" sz="2800" b="1" dirty="0">
              <a:solidFill>
                <a:srgbClr val="BF57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403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14"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628650" y="2254833"/>
            <a:ext cx="7886700" cy="336219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latin typeface="Times New Roman" panose="02020603050405020304" pitchFamily="18" charset="0"/>
                <a:ea typeface="Times" pitchFamily="-84" charset="0"/>
                <a:cs typeface="Times New Roman" panose="02020603050405020304" pitchFamily="18" charset="0"/>
              </a:rPr>
              <a:t>Make </a:t>
            </a:r>
            <a:r>
              <a:rPr lang="en-US" sz="2400" dirty="0">
                <a:latin typeface="Times New Roman" panose="02020603050405020304" pitchFamily="18" charset="0"/>
                <a:ea typeface="Times" pitchFamily="-84" charset="0"/>
                <a:cs typeface="Times New Roman" panose="02020603050405020304" pitchFamily="18" charset="0"/>
              </a:rPr>
              <a:t>loud and distracting </a:t>
            </a:r>
            <a:r>
              <a:rPr lang="en-US" sz="2400" dirty="0" smtClean="0">
                <a:latin typeface="Times New Roman" panose="02020603050405020304" pitchFamily="18" charset="0"/>
                <a:ea typeface="Times" pitchFamily="-84" charset="0"/>
                <a:cs typeface="Times New Roman" panose="02020603050405020304" pitchFamily="18" charset="0"/>
              </a:rPr>
              <a:t>noises.</a:t>
            </a:r>
            <a:endParaRPr lang="en-US" sz="2400" dirty="0">
              <a:latin typeface="Times New Roman" panose="02020603050405020304" pitchFamily="18" charset="0"/>
              <a:ea typeface="Times" pitchFamily="-84" charset="0"/>
              <a:cs typeface="Times New Roman" panose="02020603050405020304" pitchFamily="18" charset="0"/>
            </a:endParaRPr>
          </a:p>
          <a:p>
            <a:r>
              <a:rPr lang="en-US" sz="2400" dirty="0" smtClean="0">
                <a:latin typeface="Times New Roman" panose="02020603050405020304" pitchFamily="18" charset="0"/>
                <a:ea typeface="Times" pitchFamily="-84" charset="0"/>
                <a:cs typeface="Times New Roman" panose="02020603050405020304" pitchFamily="18" charset="0"/>
              </a:rPr>
              <a:t>Monopolize </a:t>
            </a:r>
            <a:r>
              <a:rPr lang="en-US" sz="2400" dirty="0">
                <a:latin typeface="Times New Roman" panose="02020603050405020304" pitchFamily="18" charset="0"/>
                <a:ea typeface="Times" pitchFamily="-84" charset="0"/>
                <a:cs typeface="Times New Roman" panose="02020603050405020304" pitchFamily="18" charset="0"/>
              </a:rPr>
              <a:t>classroom </a:t>
            </a:r>
            <a:r>
              <a:rPr lang="en-US" sz="2400" dirty="0" smtClean="0">
                <a:latin typeface="Times New Roman" panose="02020603050405020304" pitchFamily="18" charset="0"/>
                <a:ea typeface="Times" pitchFamily="-84" charset="0"/>
                <a:cs typeface="Times New Roman" panose="02020603050405020304" pitchFamily="18" charset="0"/>
              </a:rPr>
              <a:t>discussions. </a:t>
            </a:r>
            <a:endParaRPr lang="en-US" sz="2400" dirty="0">
              <a:latin typeface="Times New Roman" panose="02020603050405020304" pitchFamily="18" charset="0"/>
              <a:ea typeface="Times" pitchFamily="-84" charset="0"/>
              <a:cs typeface="Times New Roman" panose="02020603050405020304" pitchFamily="18" charset="0"/>
            </a:endParaRPr>
          </a:p>
          <a:p>
            <a:r>
              <a:rPr lang="en-US" sz="2400" dirty="0" smtClean="0">
                <a:latin typeface="Times New Roman" panose="02020603050405020304" pitchFamily="18" charset="0"/>
                <a:ea typeface="Times" pitchFamily="-84" charset="0"/>
                <a:cs typeface="Times New Roman" panose="02020603050405020304" pitchFamily="18" charset="0"/>
              </a:rPr>
              <a:t>Talk </a:t>
            </a:r>
            <a:r>
              <a:rPr lang="en-US" sz="2400" dirty="0">
                <a:latin typeface="Times New Roman" panose="02020603050405020304" pitchFamily="18" charset="0"/>
                <a:ea typeface="Times" pitchFamily="-84" charset="0"/>
                <a:cs typeface="Times New Roman" panose="02020603050405020304" pitchFamily="18" charset="0"/>
              </a:rPr>
              <a:t>when the instructor or others are </a:t>
            </a:r>
            <a:r>
              <a:rPr lang="en-US" sz="2400" dirty="0" smtClean="0">
                <a:latin typeface="Times New Roman" panose="02020603050405020304" pitchFamily="18" charset="0"/>
                <a:ea typeface="Times" pitchFamily="-84" charset="0"/>
                <a:cs typeface="Times New Roman" panose="02020603050405020304" pitchFamily="18" charset="0"/>
              </a:rPr>
              <a:t>speaking.</a:t>
            </a:r>
            <a:endParaRPr lang="en-US" sz="2400" dirty="0">
              <a:latin typeface="Times New Roman" panose="02020603050405020304" pitchFamily="18" charset="0"/>
              <a:ea typeface="Times" pitchFamily="-84" charset="0"/>
              <a:cs typeface="Times New Roman" panose="02020603050405020304" pitchFamily="18" charset="0"/>
            </a:endParaRPr>
          </a:p>
          <a:p>
            <a:r>
              <a:rPr lang="en-US" sz="2400" dirty="0" smtClean="0">
                <a:latin typeface="Times New Roman" panose="02020603050405020304" pitchFamily="18" charset="0"/>
                <a:ea typeface="Times" pitchFamily="-84" charset="0"/>
                <a:cs typeface="Times New Roman" panose="02020603050405020304" pitchFamily="18" charset="0"/>
              </a:rPr>
              <a:t>Exhibit </a:t>
            </a:r>
            <a:r>
              <a:rPr lang="en-US" sz="2400" dirty="0">
                <a:latin typeface="Times New Roman" panose="02020603050405020304" pitchFamily="18" charset="0"/>
                <a:ea typeface="Times" pitchFamily="-84" charset="0"/>
                <a:cs typeface="Times New Roman" panose="02020603050405020304" pitchFamily="18" charset="0"/>
              </a:rPr>
              <a:t>erratic, irrational </a:t>
            </a:r>
            <a:r>
              <a:rPr lang="en-US" sz="2400" dirty="0" smtClean="0">
                <a:latin typeface="Times New Roman" panose="02020603050405020304" pitchFamily="18" charset="0"/>
                <a:ea typeface="Times" pitchFamily="-84" charset="0"/>
                <a:cs typeface="Times New Roman" panose="02020603050405020304" pitchFamily="18" charset="0"/>
              </a:rPr>
              <a:t>behavior.</a:t>
            </a:r>
            <a:endParaRPr lang="en-US" sz="2400" dirty="0">
              <a:latin typeface="Times New Roman" panose="02020603050405020304" pitchFamily="18" charset="0"/>
              <a:ea typeface="Times" pitchFamily="-84" charset="0"/>
              <a:cs typeface="Times New Roman" panose="02020603050405020304" pitchFamily="18" charset="0"/>
            </a:endParaRPr>
          </a:p>
          <a:p>
            <a:r>
              <a:rPr lang="en-US" sz="2400" dirty="0" smtClean="0">
                <a:latin typeface="Times New Roman" panose="02020603050405020304" pitchFamily="18" charset="0"/>
                <a:ea typeface="Times" pitchFamily="-84" charset="0"/>
                <a:cs typeface="Times New Roman" panose="02020603050405020304" pitchFamily="18" charset="0"/>
              </a:rPr>
              <a:t>Behavior </a:t>
            </a:r>
            <a:r>
              <a:rPr lang="en-US" sz="2400" dirty="0">
                <a:latin typeface="Times New Roman" panose="02020603050405020304" pitchFamily="18" charset="0"/>
                <a:ea typeface="Times" pitchFamily="-84" charset="0"/>
                <a:cs typeface="Times New Roman" panose="02020603050405020304" pitchFamily="18" charset="0"/>
              </a:rPr>
              <a:t>that distracts the </a:t>
            </a:r>
            <a:r>
              <a:rPr lang="en-US" sz="2400" dirty="0" smtClean="0">
                <a:latin typeface="Times New Roman" panose="02020603050405020304" pitchFamily="18" charset="0"/>
                <a:ea typeface="Times" pitchFamily="-84" charset="0"/>
                <a:cs typeface="Times New Roman" panose="02020603050405020304" pitchFamily="18" charset="0"/>
              </a:rPr>
              <a:t>class.</a:t>
            </a:r>
            <a:endParaRPr lang="en-US" sz="2400" dirty="0">
              <a:latin typeface="Times New Roman" panose="02020603050405020304" pitchFamily="18" charset="0"/>
              <a:ea typeface="Times" pitchFamily="-84" charset="0"/>
              <a:cs typeface="Times New Roman" panose="02020603050405020304" pitchFamily="18" charset="0"/>
            </a:endParaRPr>
          </a:p>
          <a:p>
            <a:r>
              <a:rPr lang="en-US" sz="2400" dirty="0" smtClean="0">
                <a:latin typeface="Times New Roman" panose="02020603050405020304" pitchFamily="18" charset="0"/>
                <a:ea typeface="Times" pitchFamily="-84" charset="0"/>
                <a:cs typeface="Times New Roman" panose="02020603050405020304" pitchFamily="18" charset="0"/>
              </a:rPr>
              <a:t>Refuse </a:t>
            </a:r>
            <a:r>
              <a:rPr lang="en-US" sz="2400" dirty="0">
                <a:latin typeface="Times New Roman" panose="02020603050405020304" pitchFamily="18" charset="0"/>
                <a:ea typeface="Times" pitchFamily="-84" charset="0"/>
                <a:cs typeface="Times New Roman" panose="02020603050405020304" pitchFamily="18" charset="0"/>
              </a:rPr>
              <a:t>to comply with faculty </a:t>
            </a:r>
            <a:r>
              <a:rPr lang="en-US" sz="2400" dirty="0" smtClean="0">
                <a:latin typeface="Times New Roman" panose="02020603050405020304" pitchFamily="18" charset="0"/>
                <a:ea typeface="Times" pitchFamily="-84" charset="0"/>
                <a:cs typeface="Times New Roman" panose="02020603050405020304" pitchFamily="18" charset="0"/>
              </a:rPr>
              <a:t>direction.</a:t>
            </a:r>
            <a:endParaRPr lang="en-US" sz="2400" dirty="0">
              <a:latin typeface="Times New Roman" panose="02020603050405020304" pitchFamily="18" charset="0"/>
              <a:ea typeface="Times" pitchFamily="-84" charset="0"/>
              <a:cs typeface="Times New Roman" panose="02020603050405020304" pitchFamily="18" charset="0"/>
            </a:endParaRPr>
          </a:p>
          <a:p>
            <a:r>
              <a:rPr lang="en-US" sz="2400" dirty="0" smtClean="0">
                <a:latin typeface="Times New Roman" panose="02020603050405020304" pitchFamily="18" charset="0"/>
                <a:ea typeface="Times" pitchFamily="-84" charset="0"/>
                <a:cs typeface="Times New Roman" panose="02020603050405020304" pitchFamily="18" charset="0"/>
              </a:rPr>
              <a:t>Make </a:t>
            </a:r>
            <a:r>
              <a:rPr lang="en-US" sz="2400" dirty="0">
                <a:latin typeface="Times New Roman" panose="02020603050405020304" pitchFamily="18" charset="0"/>
                <a:ea typeface="Times" pitchFamily="-84" charset="0"/>
                <a:cs typeface="Times New Roman" panose="02020603050405020304" pitchFamily="18" charset="0"/>
              </a:rPr>
              <a:t>physical or verbal threats to the </a:t>
            </a:r>
            <a:r>
              <a:rPr lang="en-US" sz="2400" dirty="0" smtClean="0">
                <a:latin typeface="Times New Roman" panose="02020603050405020304" pitchFamily="18" charset="0"/>
                <a:ea typeface="Times" pitchFamily="-84" charset="0"/>
                <a:cs typeface="Times New Roman" panose="02020603050405020304" pitchFamily="18" charset="0"/>
              </a:rPr>
              <a:t/>
            </a:r>
            <a:br>
              <a:rPr lang="en-US" sz="2400" dirty="0" smtClean="0">
                <a:latin typeface="Times New Roman" panose="02020603050405020304" pitchFamily="18" charset="0"/>
                <a:ea typeface="Times" pitchFamily="-84" charset="0"/>
                <a:cs typeface="Times New Roman" panose="02020603050405020304" pitchFamily="18" charset="0"/>
              </a:rPr>
            </a:br>
            <a:r>
              <a:rPr lang="en-US" sz="2400" dirty="0" smtClean="0">
                <a:latin typeface="Times New Roman" panose="02020603050405020304" pitchFamily="18" charset="0"/>
                <a:ea typeface="Times" pitchFamily="-84" charset="0"/>
                <a:cs typeface="Times New Roman" panose="02020603050405020304" pitchFamily="18" charset="0"/>
              </a:rPr>
              <a:t>faculty </a:t>
            </a:r>
            <a:r>
              <a:rPr lang="en-US" sz="2400" dirty="0">
                <a:latin typeface="Times New Roman" panose="02020603050405020304" pitchFamily="18" charset="0"/>
                <a:ea typeface="Times" pitchFamily="-84" charset="0"/>
                <a:cs typeface="Times New Roman" panose="02020603050405020304" pitchFamily="18" charset="0"/>
              </a:rPr>
              <a:t>member or fellow </a:t>
            </a:r>
            <a:r>
              <a:rPr lang="en-US" sz="2400" dirty="0" smtClean="0">
                <a:latin typeface="Times New Roman" panose="02020603050405020304" pitchFamily="18" charset="0"/>
                <a:ea typeface="Times" pitchFamily="-84" charset="0"/>
                <a:cs typeface="Times New Roman" panose="02020603050405020304" pitchFamily="18" charset="0"/>
              </a:rPr>
              <a:t>classmates.</a:t>
            </a:r>
            <a:endParaRPr lang="en-US" sz="2400" dirty="0">
              <a:latin typeface="Times New Roman" panose="02020603050405020304" pitchFamily="18" charset="0"/>
              <a:ea typeface="Times" pitchFamily="-84" charset="0"/>
              <a:cs typeface="Times New Roman" panose="02020603050405020304" pitchFamily="18" charset="0"/>
            </a:endParaRPr>
          </a:p>
        </p:txBody>
      </p:sp>
      <p:sp>
        <p:nvSpPr>
          <p:cNvPr id="3" name="Title 1"/>
          <p:cNvSpPr txBox="1">
            <a:spLocks/>
          </p:cNvSpPr>
          <p:nvPr/>
        </p:nvSpPr>
        <p:spPr>
          <a:xfrm>
            <a:off x="628650" y="929270"/>
            <a:ext cx="7886700" cy="103015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BF5700"/>
                </a:solidFill>
                <a:latin typeface="Times New Roman" panose="02020603050405020304" pitchFamily="18" charset="0"/>
                <a:cs typeface="Times New Roman" panose="02020603050405020304" pitchFamily="18" charset="0"/>
              </a:rPr>
              <a:t>Examples of disruptive behavior in the classroom include, but are not limited to</a:t>
            </a:r>
            <a:r>
              <a:rPr lang="en-US" sz="2800" b="1" dirty="0" smtClean="0">
                <a:solidFill>
                  <a:srgbClr val="BF5700"/>
                </a:solidFill>
                <a:latin typeface="Times New Roman" panose="02020603050405020304" pitchFamily="18" charset="0"/>
                <a:cs typeface="Times New Roman" panose="02020603050405020304" pitchFamily="18" charset="0"/>
              </a:rPr>
              <a:t>:</a:t>
            </a:r>
            <a:endParaRPr lang="en-US" sz="2800" b="1" dirty="0">
              <a:solidFill>
                <a:srgbClr val="BF5700"/>
              </a:solidFill>
              <a:latin typeface="Times New Roman" panose="02020603050405020304" pitchFamily="18" charset="0"/>
              <a:cs typeface="Times New Roman" panose="02020603050405020304" pitchFamily="18" charset="0"/>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976" y="1953640"/>
            <a:ext cx="1996510" cy="1517348"/>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0283" y="3766392"/>
            <a:ext cx="2235067" cy="1589380"/>
          </a:xfrm>
          <a:prstGeom prst="rect">
            <a:avLst/>
          </a:prstGeom>
        </p:spPr>
      </p:pic>
      <p:pic>
        <p:nvPicPr>
          <p:cNvPr id="6" name="그림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8608" y="5467489"/>
            <a:ext cx="1838912" cy="1299498"/>
          </a:xfrm>
          <a:prstGeom prst="rect">
            <a:avLst/>
          </a:prstGeom>
        </p:spPr>
      </p:pic>
    </p:spTree>
    <p:extLst>
      <p:ext uri="{BB962C8B-B14F-4D97-AF65-F5344CB8AC3E}">
        <p14:creationId xmlns:p14="http://schemas.microsoft.com/office/powerpoint/2010/main" val="2987666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612231" y="1115353"/>
            <a:ext cx="5911517" cy="954107"/>
          </a:xfrm>
          <a:prstGeom prst="rect">
            <a:avLst/>
          </a:prstGeom>
        </p:spPr>
        <p:txBody>
          <a:bodyPr wrap="square">
            <a:spAutoFit/>
          </a:bodyPr>
          <a:lstStyle/>
          <a:p>
            <a:pPr algn="ctr"/>
            <a:r>
              <a:rPr lang="en-US" sz="2800" b="1" dirty="0">
                <a:solidFill>
                  <a:srgbClr val="BF5700"/>
                </a:solidFill>
                <a:latin typeface="Times New Roman" panose="02020603050405020304" pitchFamily="18" charset="0"/>
                <a:ea typeface="+mj-ea"/>
                <a:cs typeface="Times New Roman" panose="02020603050405020304" pitchFamily="18" charset="0"/>
              </a:rPr>
              <a:t>When is outside involvement a responsibility, not a choice</a:t>
            </a:r>
            <a:r>
              <a:rPr lang="en-US" sz="2800" b="1" dirty="0" smtClean="0">
                <a:solidFill>
                  <a:srgbClr val="BF5700"/>
                </a:solidFill>
                <a:latin typeface="Times New Roman" panose="02020603050405020304" pitchFamily="18" charset="0"/>
                <a:ea typeface="+mj-ea"/>
                <a:cs typeface="Times New Roman" panose="02020603050405020304" pitchFamily="18" charset="0"/>
              </a:rPr>
              <a:t>? </a:t>
            </a:r>
            <a:endParaRPr lang="en-US" sz="2800" b="1" dirty="0">
              <a:solidFill>
                <a:srgbClr val="BF5700"/>
              </a:solidFill>
              <a:latin typeface="Times New Roman" panose="02020603050405020304" pitchFamily="18" charset="0"/>
              <a:ea typeface="+mj-ea"/>
              <a:cs typeface="Times New Roman" panose="02020603050405020304" pitchFamily="18" charset="0"/>
            </a:endParaRPr>
          </a:p>
        </p:txBody>
      </p:sp>
      <p:sp>
        <p:nvSpPr>
          <p:cNvPr id="8" name="TextBox 7"/>
          <p:cNvSpPr txBox="1"/>
          <p:nvPr/>
        </p:nvSpPr>
        <p:spPr>
          <a:xfrm>
            <a:off x="1020461" y="2763209"/>
            <a:ext cx="6801515" cy="1938992"/>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When somebody</a:t>
            </a:r>
          </a:p>
          <a:p>
            <a:pPr marL="342900" indent="-342900">
              <a:buFont typeface="Arial" charset="0"/>
              <a:buChar char="•"/>
            </a:pPr>
            <a:r>
              <a:rPr lang="en-US" sz="2400" dirty="0" smtClean="0">
                <a:latin typeface="Times New Roman" panose="02020603050405020304" pitchFamily="18" charset="0"/>
                <a:cs typeface="Times New Roman" panose="02020603050405020304" pitchFamily="18" charset="0"/>
              </a:rPr>
              <a:t>indicates suicidal thoughts</a:t>
            </a:r>
          </a:p>
          <a:p>
            <a:pPr marL="342900" indent="-342900">
              <a:buFont typeface="Arial" charset="0"/>
              <a:buChar char="•"/>
            </a:pPr>
            <a:r>
              <a:rPr lang="en-US" sz="2400" dirty="0" smtClean="0">
                <a:latin typeface="Times New Roman" panose="02020603050405020304" pitchFamily="18" charset="0"/>
                <a:cs typeface="Times New Roman" panose="02020603050405020304" pitchFamily="18" charset="0"/>
              </a:rPr>
              <a:t>loses contact </a:t>
            </a:r>
            <a:r>
              <a:rPr lang="en-US" sz="2400" dirty="0">
                <a:latin typeface="Times New Roman" panose="02020603050405020304" pitchFamily="18" charset="0"/>
                <a:cs typeface="Times New Roman" panose="02020603050405020304" pitchFamily="18" charset="0"/>
              </a:rPr>
              <a:t>with </a:t>
            </a:r>
            <a:r>
              <a:rPr lang="en-US" sz="2400" dirty="0" smtClean="0">
                <a:latin typeface="Times New Roman" panose="02020603050405020304" pitchFamily="18" charset="0"/>
                <a:cs typeface="Times New Roman" panose="02020603050405020304" pitchFamily="18" charset="0"/>
              </a:rPr>
              <a:t>reality</a:t>
            </a:r>
          </a:p>
          <a:p>
            <a:pPr marL="342900" indent="-342900">
              <a:buFont typeface="Arial" charset="0"/>
              <a:buChar char="•"/>
            </a:pPr>
            <a:r>
              <a:rPr lang="en-US" sz="2400" dirty="0" smtClean="0">
                <a:latin typeface="Times New Roman" panose="02020603050405020304" pitchFamily="18" charset="0"/>
                <a:cs typeface="Times New Roman" panose="02020603050405020304" pitchFamily="18" charset="0"/>
              </a:rPr>
              <a:t>in disruptive </a:t>
            </a:r>
            <a:r>
              <a:rPr lang="en-US" sz="2400" dirty="0">
                <a:latin typeface="Times New Roman" panose="02020603050405020304" pitchFamily="18" charset="0"/>
                <a:cs typeface="Times New Roman" panose="02020603050405020304" pitchFamily="18" charset="0"/>
              </a:rPr>
              <a:t>or threatening </a:t>
            </a:r>
            <a:r>
              <a:rPr lang="en-US" sz="2400" dirty="0" smtClean="0">
                <a:latin typeface="Times New Roman" panose="02020603050405020304" pitchFamily="18" charset="0"/>
                <a:cs typeface="Times New Roman" panose="02020603050405020304" pitchFamily="18" charset="0"/>
              </a:rPr>
              <a:t>behavior</a:t>
            </a:r>
            <a:endParaRPr lang="en-US" sz="2400" dirty="0">
              <a:latin typeface="Times New Roman" panose="02020603050405020304" pitchFamily="18" charset="0"/>
              <a:cs typeface="Times New Roman" panose="02020603050405020304" pitchFamily="18" charset="0"/>
            </a:endParaRPr>
          </a:p>
          <a:p>
            <a:pPr marL="342900" indent="-342900">
              <a:buFont typeface="Arial" charset="0"/>
              <a:buChar char="•"/>
            </a:pPr>
            <a:endParaRPr lang="en-US" sz="24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749608" y="4702201"/>
            <a:ext cx="7644786" cy="430887"/>
          </a:xfrm>
          <a:prstGeom prst="rect">
            <a:avLst/>
          </a:prstGeom>
          <a:noFill/>
        </p:spPr>
        <p:txBody>
          <a:bodyPr wrap="none" rtlCol="0">
            <a:spAutoFit/>
          </a:bodyPr>
          <a:lstStyle/>
          <a:p>
            <a:pPr algn="ctr"/>
            <a:r>
              <a:rPr lang="en-US" sz="2200" dirty="0" smtClean="0">
                <a:solidFill>
                  <a:srgbClr val="BF5700"/>
                </a:solidFill>
                <a:latin typeface="Times New Roman" charset="0"/>
                <a:ea typeface="Times New Roman" charset="0"/>
                <a:cs typeface="Times New Roman" charset="0"/>
              </a:rPr>
              <a:t>Call 911 when that happens. You are not sure what to </a:t>
            </a:r>
            <a:r>
              <a:rPr lang="en-US" sz="2200" dirty="0" smtClean="0">
                <a:solidFill>
                  <a:srgbClr val="BF5700"/>
                </a:solidFill>
                <a:latin typeface="Times New Roman" charset="0"/>
                <a:ea typeface="Times New Roman" charset="0"/>
                <a:cs typeface="Times New Roman" charset="0"/>
              </a:rPr>
              <a:t>do, </a:t>
            </a:r>
            <a:r>
              <a:rPr lang="en-US" sz="2200" dirty="0" smtClean="0">
                <a:solidFill>
                  <a:srgbClr val="BF5700"/>
                </a:solidFill>
                <a:latin typeface="Times New Roman" charset="0"/>
                <a:ea typeface="Times New Roman" charset="0"/>
                <a:cs typeface="Times New Roman" charset="0"/>
              </a:rPr>
              <a:t>call 911.</a:t>
            </a:r>
            <a:endParaRPr lang="en-US" sz="2200" dirty="0">
              <a:solidFill>
                <a:srgbClr val="BF57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3216733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1612231" y="1044669"/>
            <a:ext cx="5911517" cy="523220"/>
          </a:xfrm>
          <a:prstGeom prst="rect">
            <a:avLst/>
          </a:prstGeom>
        </p:spPr>
        <p:txBody>
          <a:bodyPr wrap="square">
            <a:spAutoFit/>
          </a:bodyPr>
          <a:lstStyle/>
          <a:p>
            <a:pPr algn="ctr"/>
            <a:r>
              <a:rPr lang="en-US" sz="2800" b="1" dirty="0" smtClean="0">
                <a:solidFill>
                  <a:srgbClr val="BF5700"/>
                </a:solidFill>
                <a:latin typeface="Times New Roman" panose="02020603050405020304" pitchFamily="18" charset="0"/>
                <a:ea typeface="+mj-ea"/>
                <a:cs typeface="Times New Roman" panose="02020603050405020304" pitchFamily="18" charset="0"/>
              </a:rPr>
              <a:t>How can we do intervention?</a:t>
            </a:r>
            <a:endParaRPr lang="en-US" sz="2800" b="1" dirty="0">
              <a:solidFill>
                <a:srgbClr val="BF5700"/>
              </a:solidFill>
              <a:latin typeface="Times New Roman" panose="02020603050405020304" pitchFamily="18" charset="0"/>
              <a:ea typeface="+mj-ea"/>
              <a:cs typeface="Times New Roman" panose="02020603050405020304" pitchFamily="18" charset="0"/>
            </a:endParaRPr>
          </a:p>
        </p:txBody>
      </p:sp>
      <p:sp>
        <p:nvSpPr>
          <p:cNvPr id="4" name="TextBox 3"/>
          <p:cNvSpPr txBox="1"/>
          <p:nvPr/>
        </p:nvSpPr>
        <p:spPr>
          <a:xfrm>
            <a:off x="782167" y="1979024"/>
            <a:ext cx="7720388" cy="1107996"/>
          </a:xfrm>
          <a:prstGeom prst="rect">
            <a:avLst/>
          </a:prstGeom>
          <a:noFill/>
        </p:spPr>
        <p:txBody>
          <a:bodyPr wrap="square" rtlCol="0">
            <a:spAutoFit/>
          </a:bodyPr>
          <a:lstStyle/>
          <a:p>
            <a:pPr algn="just"/>
            <a:r>
              <a:rPr lang="en-US" sz="2200" dirty="0" smtClean="0">
                <a:latin typeface="Times New Roman" panose="02020603050405020304" pitchFamily="18" charset="0"/>
                <a:ea typeface="Times" pitchFamily="-84" charset="0"/>
                <a:cs typeface="Times New Roman" panose="02020603050405020304" pitchFamily="18" charset="0"/>
              </a:rPr>
              <a:t>	Intervention </a:t>
            </a:r>
            <a:r>
              <a:rPr lang="en-US" sz="2200" dirty="0">
                <a:latin typeface="Times New Roman" panose="02020603050405020304" pitchFamily="18" charset="0"/>
                <a:ea typeface="Times" pitchFamily="-84" charset="0"/>
                <a:cs typeface="Times New Roman" panose="02020603050405020304" pitchFamily="18" charset="0"/>
              </a:rPr>
              <a:t>varies with the severity of the offending behavior</a:t>
            </a:r>
            <a:r>
              <a:rPr lang="en-US" sz="2200" dirty="0" smtClean="0">
                <a:latin typeface="Times New Roman" panose="02020603050405020304" pitchFamily="18" charset="0"/>
                <a:ea typeface="Times" pitchFamily="-84" charset="0"/>
                <a:cs typeface="Times New Roman" panose="02020603050405020304" pitchFamily="18" charset="0"/>
              </a:rPr>
              <a:t>. However, </a:t>
            </a:r>
            <a:r>
              <a:rPr lang="en-US" sz="2200" dirty="0" smtClean="0">
                <a:solidFill>
                  <a:srgbClr val="BF5700"/>
                </a:solidFill>
                <a:latin typeface="Times New Roman" panose="02020603050405020304" pitchFamily="18" charset="0"/>
                <a:ea typeface="Times" pitchFamily="-84" charset="0"/>
                <a:cs typeface="Times New Roman" panose="02020603050405020304" pitchFamily="18" charset="0"/>
              </a:rPr>
              <a:t>KEEP </a:t>
            </a:r>
            <a:r>
              <a:rPr lang="en-US" sz="2200" dirty="0">
                <a:solidFill>
                  <a:srgbClr val="BF5700"/>
                </a:solidFill>
                <a:latin typeface="Times New Roman" panose="02020603050405020304" pitchFamily="18" charset="0"/>
                <a:ea typeface="Times" pitchFamily="-84" charset="0"/>
                <a:cs typeface="Times New Roman" panose="02020603050405020304" pitchFamily="18" charset="0"/>
              </a:rPr>
              <a:t>IN </a:t>
            </a:r>
            <a:r>
              <a:rPr lang="en-US" sz="2200" dirty="0" smtClean="0">
                <a:solidFill>
                  <a:srgbClr val="BF5700"/>
                </a:solidFill>
                <a:latin typeface="Times New Roman" panose="02020603050405020304" pitchFamily="18" charset="0"/>
                <a:ea typeface="Times" pitchFamily="-84" charset="0"/>
                <a:cs typeface="Times New Roman" panose="02020603050405020304" pitchFamily="18" charset="0"/>
              </a:rPr>
              <a:t>MIND </a:t>
            </a:r>
            <a:r>
              <a:rPr lang="en-US" sz="2200" dirty="0" smtClean="0">
                <a:latin typeface="Times New Roman" panose="02020603050405020304" pitchFamily="18" charset="0"/>
                <a:ea typeface="Times" pitchFamily="-84" charset="0"/>
                <a:cs typeface="Times New Roman" panose="02020603050405020304" pitchFamily="18" charset="0"/>
              </a:rPr>
              <a:t>that physical </a:t>
            </a:r>
            <a:r>
              <a:rPr lang="en-US" sz="2200" dirty="0">
                <a:latin typeface="Times New Roman" panose="02020603050405020304" pitchFamily="18" charset="0"/>
                <a:ea typeface="Times" pitchFamily="-84" charset="0"/>
                <a:cs typeface="Times New Roman" panose="02020603050405020304" pitchFamily="18" charset="0"/>
              </a:rPr>
              <a:t>violence causing bodily harm and specific threats must be reported to UTPD</a:t>
            </a:r>
            <a:r>
              <a:rPr lang="en-US" sz="2200" dirty="0" smtClean="0">
                <a:latin typeface="Times New Roman" panose="02020603050405020304" pitchFamily="18" charset="0"/>
                <a:ea typeface="Times" pitchFamily="-84" charset="0"/>
                <a:cs typeface="Times New Roman" panose="02020603050405020304" pitchFamily="18" charset="0"/>
              </a:rPr>
              <a:t>.</a:t>
            </a:r>
            <a:endParaRPr lang="en-US" sz="2200" dirty="0">
              <a:latin typeface="Times New Roman" panose="02020603050405020304" pitchFamily="18" charset="0"/>
              <a:ea typeface="Times" pitchFamily="-84" charset="0"/>
              <a:cs typeface="Times New Roman" panose="02020603050405020304" pitchFamily="18" charset="0"/>
            </a:endParaRPr>
          </a:p>
        </p:txBody>
      </p:sp>
      <p:sp>
        <p:nvSpPr>
          <p:cNvPr id="6" name="TextBox 5"/>
          <p:cNvSpPr txBox="1"/>
          <p:nvPr/>
        </p:nvSpPr>
        <p:spPr>
          <a:xfrm>
            <a:off x="1259691" y="3574339"/>
            <a:ext cx="6749572" cy="1785104"/>
          </a:xfrm>
          <a:prstGeom prst="rect">
            <a:avLst/>
          </a:prstGeom>
          <a:noFill/>
        </p:spPr>
        <p:txBody>
          <a:bodyPr wrap="square" rtlCol="0">
            <a:spAutoFit/>
          </a:bodyPr>
          <a:lstStyle/>
          <a:p>
            <a:r>
              <a:rPr lang="en-US" sz="2200" dirty="0" smtClean="0">
                <a:latin typeface="Times New Roman" panose="02020603050405020304" pitchFamily="18" charset="0"/>
                <a:ea typeface="Times" pitchFamily="-84" charset="0"/>
                <a:cs typeface="Times New Roman" panose="02020603050405020304" pitchFamily="18" charset="0"/>
              </a:rPr>
              <a:t>Otherwise, you need to do at least:</a:t>
            </a:r>
          </a:p>
          <a:p>
            <a:pPr marL="285750" indent="-285750">
              <a:buFont typeface="Arial" panose="020B0604020202020204" pitchFamily="34" charset="0"/>
              <a:buChar char="•"/>
            </a:pPr>
            <a:r>
              <a:rPr lang="en-US" sz="2200" dirty="0" smtClean="0">
                <a:latin typeface="Times New Roman" panose="02020603050405020304" pitchFamily="18" charset="0"/>
                <a:ea typeface="Times" pitchFamily="-84" charset="0"/>
                <a:cs typeface="Times New Roman" panose="02020603050405020304" pitchFamily="18" charset="0"/>
              </a:rPr>
              <a:t>Outline </a:t>
            </a:r>
            <a:r>
              <a:rPr lang="en-US" sz="2200" dirty="0">
                <a:latin typeface="Times New Roman" panose="02020603050405020304" pitchFamily="18" charset="0"/>
                <a:ea typeface="Times" pitchFamily="-84" charset="0"/>
                <a:cs typeface="Times New Roman" panose="02020603050405020304" pitchFamily="18" charset="0"/>
              </a:rPr>
              <a:t>the unacceptable </a:t>
            </a:r>
            <a:r>
              <a:rPr lang="en-US" sz="2200" dirty="0" smtClean="0">
                <a:latin typeface="Times New Roman" panose="02020603050405020304" pitchFamily="18" charset="0"/>
                <a:ea typeface="Times" pitchFamily="-84" charset="0"/>
                <a:cs typeface="Times New Roman" panose="02020603050405020304" pitchFamily="18" charset="0"/>
              </a:rPr>
              <a:t>behavior</a:t>
            </a:r>
          </a:p>
          <a:p>
            <a:pPr marL="285750" indent="-285750">
              <a:buFont typeface="Arial" panose="020B0604020202020204" pitchFamily="34" charset="0"/>
              <a:buChar char="•"/>
            </a:pPr>
            <a:r>
              <a:rPr lang="en-US" sz="2200" dirty="0" smtClean="0">
                <a:latin typeface="Times New Roman" panose="02020603050405020304" pitchFamily="18" charset="0"/>
                <a:ea typeface="Times" pitchFamily="-84" charset="0"/>
                <a:cs typeface="Times New Roman" panose="02020603050405020304" pitchFamily="18" charset="0"/>
              </a:rPr>
              <a:t>Request </a:t>
            </a:r>
            <a:r>
              <a:rPr lang="en-US" sz="2200" dirty="0">
                <a:latin typeface="Times New Roman" panose="02020603050405020304" pitchFamily="18" charset="0"/>
                <a:ea typeface="Times" pitchFamily="-84" charset="0"/>
                <a:cs typeface="Times New Roman" panose="02020603050405020304" pitchFamily="18" charset="0"/>
              </a:rPr>
              <a:t>that the behavior </a:t>
            </a:r>
            <a:r>
              <a:rPr lang="en-US" sz="2200" dirty="0" smtClean="0">
                <a:latin typeface="Times New Roman" panose="02020603050405020304" pitchFamily="18" charset="0"/>
                <a:ea typeface="Times" pitchFamily="-84" charset="0"/>
                <a:cs typeface="Times New Roman" panose="02020603050405020304" pitchFamily="18" charset="0"/>
              </a:rPr>
              <a:t>stop</a:t>
            </a:r>
          </a:p>
          <a:p>
            <a:pPr marL="285750" indent="-285750">
              <a:buFont typeface="Arial" panose="020B0604020202020204" pitchFamily="34" charset="0"/>
              <a:buChar char="•"/>
            </a:pPr>
            <a:r>
              <a:rPr lang="en-US" sz="2200" dirty="0" smtClean="0">
                <a:latin typeface="Times New Roman" panose="02020603050405020304" pitchFamily="18" charset="0"/>
                <a:ea typeface="Times" pitchFamily="-84" charset="0"/>
                <a:cs typeface="Times New Roman" panose="02020603050405020304" pitchFamily="18" charset="0"/>
              </a:rPr>
              <a:t>Outline </a:t>
            </a:r>
            <a:r>
              <a:rPr lang="en-US" sz="2200" dirty="0">
                <a:latin typeface="Times New Roman" panose="02020603050405020304" pitchFamily="18" charset="0"/>
                <a:ea typeface="Times" pitchFamily="-84" charset="0"/>
                <a:cs typeface="Times New Roman" panose="02020603050405020304" pitchFamily="18" charset="0"/>
              </a:rPr>
              <a:t>the consequences of the behavior if do not </a:t>
            </a:r>
            <a:r>
              <a:rPr lang="en-US" sz="2200" dirty="0" smtClean="0">
                <a:latin typeface="Times New Roman" panose="02020603050405020304" pitchFamily="18" charset="0"/>
                <a:ea typeface="Times" pitchFamily="-84" charset="0"/>
                <a:cs typeface="Times New Roman" panose="02020603050405020304" pitchFamily="18" charset="0"/>
              </a:rPr>
              <a:t>stop</a:t>
            </a:r>
          </a:p>
          <a:p>
            <a:pPr marL="285750" indent="-285750">
              <a:buFont typeface="Arial" panose="020B0604020202020204" pitchFamily="34" charset="0"/>
              <a:buChar char="•"/>
            </a:pPr>
            <a:r>
              <a:rPr lang="en-US" sz="2200" dirty="0" smtClean="0">
                <a:latin typeface="Times New Roman" panose="02020603050405020304" pitchFamily="18" charset="0"/>
                <a:ea typeface="Times" pitchFamily="-84" charset="0"/>
                <a:cs typeface="Times New Roman" panose="02020603050405020304" pitchFamily="18" charset="0"/>
              </a:rPr>
              <a:t>Refer </a:t>
            </a:r>
            <a:r>
              <a:rPr lang="en-US" sz="2200" dirty="0">
                <a:latin typeface="Times New Roman" panose="02020603050405020304" pitchFamily="18" charset="0"/>
                <a:ea typeface="Times" pitchFamily="-84" charset="0"/>
                <a:cs typeface="Times New Roman" panose="02020603050405020304" pitchFamily="18" charset="0"/>
              </a:rPr>
              <a:t>student to appropriate campus </a:t>
            </a:r>
            <a:r>
              <a:rPr lang="en-US" sz="2200" dirty="0" smtClean="0">
                <a:latin typeface="Times New Roman" panose="02020603050405020304" pitchFamily="18" charset="0"/>
                <a:ea typeface="Times" pitchFamily="-84" charset="0"/>
                <a:cs typeface="Times New Roman" panose="02020603050405020304" pitchFamily="18" charset="0"/>
              </a:rPr>
              <a:t>resource</a:t>
            </a:r>
            <a:endParaRPr lang="en-US" sz="2200" dirty="0"/>
          </a:p>
        </p:txBody>
      </p:sp>
    </p:spTree>
    <p:extLst>
      <p:ext uri="{BB962C8B-B14F-4D97-AF65-F5344CB8AC3E}">
        <p14:creationId xmlns:p14="http://schemas.microsoft.com/office/powerpoint/2010/main" val="13823658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13" y="2928798"/>
            <a:ext cx="2492389" cy="2548498"/>
          </a:xfrm>
          <a:prstGeom prst="rect">
            <a:avLst/>
          </a:prstGeom>
        </p:spPr>
      </p:pic>
      <p:sp>
        <p:nvSpPr>
          <p:cNvPr id="2" name="Title 1"/>
          <p:cNvSpPr txBox="1">
            <a:spLocks/>
          </p:cNvSpPr>
          <p:nvPr/>
        </p:nvSpPr>
        <p:spPr>
          <a:xfrm>
            <a:off x="1347537" y="885747"/>
            <a:ext cx="6625389"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How to approach student</a:t>
            </a:r>
            <a:br>
              <a:rPr lang="en-US" sz="2800" b="1" dirty="0" smtClean="0">
                <a:solidFill>
                  <a:srgbClr val="BF5700"/>
                </a:solidFill>
                <a:latin typeface="Times New Roman" panose="02020603050405020304" pitchFamily="18" charset="0"/>
                <a:cs typeface="Times New Roman" panose="02020603050405020304" pitchFamily="18" charset="0"/>
              </a:rPr>
            </a:br>
            <a:r>
              <a:rPr lang="en-US" sz="2800" b="1" dirty="0" smtClean="0">
                <a:solidFill>
                  <a:srgbClr val="BF5700"/>
                </a:solidFill>
                <a:latin typeface="Times New Roman" panose="02020603050405020304" pitchFamily="18" charset="0"/>
                <a:cs typeface="Times New Roman" panose="02020603050405020304" pitchFamily="18" charset="0"/>
              </a:rPr>
              <a:t>in distress &amp; disruptive behavior</a:t>
            </a:r>
            <a:endParaRPr lang="en-US" sz="2800" b="1" dirty="0">
              <a:solidFill>
                <a:srgbClr val="BF5700"/>
              </a:solidFill>
              <a:latin typeface="Times New Roman" panose="02020603050405020304" pitchFamily="18" charset="0"/>
              <a:cs typeface="Times New Roman" panose="02020603050405020304" pitchFamily="18" charset="0"/>
            </a:endParaRPr>
          </a:p>
        </p:txBody>
      </p:sp>
      <p:sp>
        <p:nvSpPr>
          <p:cNvPr id="3" name="아래쪽 화살표 2"/>
          <p:cNvSpPr/>
          <p:nvPr/>
        </p:nvSpPr>
        <p:spPr bwMode="auto">
          <a:xfrm rot="16200000">
            <a:off x="4192335" y="-1839496"/>
            <a:ext cx="764309" cy="8208578"/>
          </a:xfrm>
          <a:prstGeom prst="downArrow">
            <a:avLst>
              <a:gd name="adj1" fmla="val 76116"/>
              <a:gd name="adj2" fmla="val 18909"/>
            </a:avLst>
          </a:prstGeom>
          <a:solidFill>
            <a:srgbClr val="BF5700">
              <a:alpha val="70196"/>
            </a:srgbClr>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latinLnBrk="0">
              <a:spcBef>
                <a:spcPct val="0"/>
              </a:spcBef>
              <a:spcAft>
                <a:spcPct val="0"/>
              </a:spcAft>
            </a:pPr>
            <a:endParaRPr lang="ko-KR" altLang="en-US" sz="1400">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effectLst/>
              <a:latin typeface="현대하모니 M" pitchFamily="18" charset="-127"/>
              <a:ea typeface="현대하모니 M" pitchFamily="18" charset="-127"/>
              <a:cs typeface="Tahoma" pitchFamily="34" charset="0"/>
            </a:endParaRPr>
          </a:p>
        </p:txBody>
      </p:sp>
      <p:grpSp>
        <p:nvGrpSpPr>
          <p:cNvPr id="8" name="그룹 7"/>
          <p:cNvGrpSpPr/>
          <p:nvPr/>
        </p:nvGrpSpPr>
        <p:grpSpPr>
          <a:xfrm>
            <a:off x="559100" y="2012450"/>
            <a:ext cx="7338835" cy="523220"/>
            <a:chOff x="470200" y="1910850"/>
            <a:chExt cx="7338835" cy="523220"/>
          </a:xfrm>
        </p:grpSpPr>
        <p:sp>
          <p:nvSpPr>
            <p:cNvPr id="4" name="TextBox 3"/>
            <p:cNvSpPr txBox="1"/>
            <p:nvPr/>
          </p:nvSpPr>
          <p:spPr>
            <a:xfrm>
              <a:off x="470200" y="1910850"/>
              <a:ext cx="1331839" cy="523220"/>
            </a:xfrm>
            <a:prstGeom prst="rect">
              <a:avLst/>
            </a:prstGeom>
            <a:noFill/>
          </p:spPr>
          <p:txBody>
            <a:bodyPr wrap="none" rtlCol="0">
              <a:spAutoFit/>
            </a:bodyPr>
            <a:lstStyle/>
            <a:p>
              <a:r>
                <a:rPr lang="en-US" sz="2800" b="1" dirty="0" smtClean="0">
                  <a:solidFill>
                    <a:srgbClr val="BF5700"/>
                  </a:solidFill>
                  <a:latin typeface="Times New Roman" panose="02020603050405020304" pitchFamily="18" charset="0"/>
                  <a:cs typeface="Times New Roman" panose="02020603050405020304" pitchFamily="18" charset="0"/>
                </a:rPr>
                <a:t>STEP 1</a:t>
              </a:r>
              <a:endParaRPr lang="en-US" sz="2800" b="1" dirty="0">
                <a:solidFill>
                  <a:srgbClr val="BF570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472532" y="1910850"/>
              <a:ext cx="1331839" cy="523220"/>
            </a:xfrm>
            <a:prstGeom prst="rect">
              <a:avLst/>
            </a:prstGeom>
            <a:noFill/>
          </p:spPr>
          <p:txBody>
            <a:bodyPr wrap="none" rtlCol="0">
              <a:spAutoFit/>
            </a:bodyPr>
            <a:lstStyle/>
            <a:p>
              <a:r>
                <a:rPr lang="en-US" sz="2800" b="1" dirty="0" smtClean="0">
                  <a:solidFill>
                    <a:schemeClr val="bg1">
                      <a:lumMod val="50000"/>
                    </a:schemeClr>
                  </a:solidFill>
                  <a:latin typeface="Times New Roman" panose="02020603050405020304" pitchFamily="18" charset="0"/>
                  <a:cs typeface="Times New Roman" panose="02020603050405020304" pitchFamily="18" charset="0"/>
                </a:rPr>
                <a:t>STEP 2</a:t>
              </a:r>
              <a:endParaRPr lang="en-US" sz="28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4474864" y="1910850"/>
              <a:ext cx="1331839" cy="523220"/>
            </a:xfrm>
            <a:prstGeom prst="rect">
              <a:avLst/>
            </a:prstGeom>
            <a:noFill/>
          </p:spPr>
          <p:txBody>
            <a:bodyPr wrap="none" rtlCol="0">
              <a:spAutoFit/>
            </a:bodyPr>
            <a:lstStyle/>
            <a:p>
              <a:r>
                <a:rPr lang="en-US" sz="2800" b="1" dirty="0" smtClean="0">
                  <a:solidFill>
                    <a:schemeClr val="bg1">
                      <a:lumMod val="50000"/>
                    </a:schemeClr>
                  </a:solidFill>
                  <a:latin typeface="Times New Roman" panose="02020603050405020304" pitchFamily="18" charset="0"/>
                  <a:cs typeface="Times New Roman" panose="02020603050405020304" pitchFamily="18" charset="0"/>
                </a:rPr>
                <a:t>STEP 3</a:t>
              </a:r>
              <a:endParaRPr lang="en-US" sz="28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6477196" y="1910850"/>
              <a:ext cx="1331839" cy="523220"/>
            </a:xfrm>
            <a:prstGeom prst="rect">
              <a:avLst/>
            </a:prstGeom>
            <a:noFill/>
          </p:spPr>
          <p:txBody>
            <a:bodyPr wrap="none" rtlCol="0">
              <a:spAutoFit/>
            </a:bodyPr>
            <a:lstStyle/>
            <a:p>
              <a:r>
                <a:rPr lang="en-US" sz="2800" b="1" dirty="0" smtClean="0">
                  <a:solidFill>
                    <a:schemeClr val="bg1">
                      <a:lumMod val="50000"/>
                    </a:schemeClr>
                  </a:solidFill>
                  <a:latin typeface="Times New Roman" panose="02020603050405020304" pitchFamily="18" charset="0"/>
                  <a:cs typeface="Times New Roman" panose="02020603050405020304" pitchFamily="18" charset="0"/>
                </a:rPr>
                <a:t>STEP 4</a:t>
              </a:r>
              <a:endParaRPr lang="en-US" sz="2800" b="1" dirty="0">
                <a:solidFill>
                  <a:schemeClr val="bg1">
                    <a:lumMod val="50000"/>
                  </a:schemeClr>
                </a:solidFill>
                <a:latin typeface="Times New Roman" panose="02020603050405020304" pitchFamily="18" charset="0"/>
                <a:cs typeface="Times New Roman" panose="02020603050405020304" pitchFamily="18" charset="0"/>
              </a:endParaRPr>
            </a:p>
          </p:txBody>
        </p:sp>
      </p:grpSp>
      <p:sp>
        <p:nvSpPr>
          <p:cNvPr id="9" name="TextBox 8"/>
          <p:cNvSpPr txBox="1"/>
          <p:nvPr/>
        </p:nvSpPr>
        <p:spPr>
          <a:xfrm>
            <a:off x="614223" y="5477296"/>
            <a:ext cx="1677886" cy="584775"/>
          </a:xfrm>
          <a:prstGeom prst="rect">
            <a:avLst/>
          </a:prstGeom>
          <a:noFill/>
        </p:spPr>
        <p:txBody>
          <a:bodyPr wrap="square" rtlCol="0">
            <a:spAutoFit/>
          </a:bodyPr>
          <a:lstStyle/>
          <a:p>
            <a:r>
              <a:rPr lang="en-US" sz="3200" b="1" dirty="0" smtClean="0">
                <a:solidFill>
                  <a:srgbClr val="BF5700"/>
                </a:solidFill>
                <a:latin typeface="Times New Roman" panose="02020603050405020304" pitchFamily="18" charset="0"/>
                <a:cs typeface="Times New Roman" panose="02020603050405020304" pitchFamily="18" charset="0"/>
              </a:rPr>
              <a:t>LISTEN</a:t>
            </a:r>
            <a:endParaRPr lang="en-US" sz="3200" b="1" dirty="0">
              <a:solidFill>
                <a:srgbClr val="BF5700"/>
              </a:solidFill>
              <a:latin typeface="Times New Roman" panose="02020603050405020304" pitchFamily="18" charset="0"/>
              <a:cs typeface="Times New Roman" panose="02020603050405020304" pitchFamily="18" charset="0"/>
            </a:endParaRPr>
          </a:p>
        </p:txBody>
      </p:sp>
      <p:sp>
        <p:nvSpPr>
          <p:cNvPr id="10" name="직사각형 9"/>
          <p:cNvSpPr/>
          <p:nvPr/>
        </p:nvSpPr>
        <p:spPr>
          <a:xfrm>
            <a:off x="3031958" y="2961157"/>
            <a:ext cx="5853230"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smtClean="0">
                <a:latin typeface="Times New Roman" panose="02020603050405020304" pitchFamily="18" charset="0"/>
                <a:ea typeface="Times" pitchFamily="-84" charset="0"/>
                <a:cs typeface="Times New Roman" panose="02020603050405020304" pitchFamily="18" charset="0"/>
              </a:rPr>
              <a:t>Give </a:t>
            </a:r>
            <a:r>
              <a:rPr lang="en-US" sz="2400" dirty="0">
                <a:latin typeface="Times New Roman" panose="02020603050405020304" pitchFamily="18" charset="0"/>
                <a:ea typeface="Times" pitchFamily="-84" charset="0"/>
                <a:cs typeface="Times New Roman" panose="02020603050405020304" pitchFamily="18" charset="0"/>
              </a:rPr>
              <a:t>the student your undivided </a:t>
            </a:r>
            <a:r>
              <a:rPr lang="en-US" sz="2400" dirty="0" smtClean="0">
                <a:latin typeface="Times New Roman" panose="02020603050405020304" pitchFamily="18" charset="0"/>
                <a:ea typeface="Times" pitchFamily="-84" charset="0"/>
                <a:cs typeface="Times New Roman" panose="02020603050405020304" pitchFamily="18" charset="0"/>
              </a:rPr>
              <a:t>attention.</a:t>
            </a:r>
          </a:p>
          <a:p>
            <a:pPr marL="342900" indent="-342900">
              <a:lnSpc>
                <a:spcPct val="150000"/>
              </a:lnSpc>
              <a:buFont typeface="Arial" panose="020B0604020202020204" pitchFamily="34" charset="0"/>
              <a:buChar char="•"/>
            </a:pPr>
            <a:r>
              <a:rPr lang="en-US" sz="2400" dirty="0" smtClean="0">
                <a:latin typeface="Times New Roman" panose="02020603050405020304" pitchFamily="18" charset="0"/>
                <a:ea typeface="Times" pitchFamily="-84" charset="0"/>
                <a:cs typeface="Times New Roman" panose="02020603050405020304" pitchFamily="18" charset="0"/>
              </a:rPr>
              <a:t>Let </a:t>
            </a:r>
            <a:r>
              <a:rPr lang="en-US" sz="2400" dirty="0">
                <a:latin typeface="Times New Roman" panose="02020603050405020304" pitchFamily="18" charset="0"/>
                <a:ea typeface="Times" pitchFamily="-84" charset="0"/>
                <a:cs typeface="Times New Roman" panose="02020603050405020304" pitchFamily="18" charset="0"/>
              </a:rPr>
              <a:t>them talk with minimum </a:t>
            </a:r>
            <a:r>
              <a:rPr lang="en-US" sz="2400" dirty="0" smtClean="0">
                <a:latin typeface="Times New Roman" panose="02020603050405020304" pitchFamily="18" charset="0"/>
                <a:ea typeface="Times" pitchFamily="-84" charset="0"/>
                <a:cs typeface="Times New Roman" panose="02020603050405020304" pitchFamily="18" charset="0"/>
              </a:rPr>
              <a:t>interruptions.</a:t>
            </a:r>
          </a:p>
          <a:p>
            <a:pPr marL="342900" indent="-342900">
              <a:lnSpc>
                <a:spcPct val="150000"/>
              </a:lnSpc>
              <a:buFont typeface="Arial" panose="020B0604020202020204" pitchFamily="34" charset="0"/>
              <a:buChar char="•"/>
            </a:pPr>
            <a:r>
              <a:rPr lang="en-US" sz="2400" dirty="0" smtClean="0">
                <a:latin typeface="Times New Roman" panose="02020603050405020304" pitchFamily="18" charset="0"/>
                <a:ea typeface="Times" pitchFamily="-84" charset="0"/>
                <a:cs typeface="Times New Roman" panose="02020603050405020304" pitchFamily="18" charset="0"/>
              </a:rPr>
              <a:t>Ask </a:t>
            </a:r>
            <a:r>
              <a:rPr lang="en-US" sz="2400" dirty="0">
                <a:latin typeface="Times New Roman" panose="02020603050405020304" pitchFamily="18" charset="0"/>
                <a:ea typeface="Times" pitchFamily="-84" charset="0"/>
                <a:cs typeface="Times New Roman" panose="02020603050405020304" pitchFamily="18" charset="0"/>
              </a:rPr>
              <a:t>the </a:t>
            </a:r>
            <a:r>
              <a:rPr lang="en-US" sz="2400" dirty="0" smtClean="0">
                <a:latin typeface="Times New Roman" panose="02020603050405020304" pitchFamily="18" charset="0"/>
                <a:ea typeface="Times" pitchFamily="-84" charset="0"/>
                <a:cs typeface="Times New Roman" panose="02020603050405020304" pitchFamily="18" charset="0"/>
              </a:rPr>
              <a:t>students </a:t>
            </a:r>
            <a:r>
              <a:rPr lang="en-US" sz="2400" dirty="0">
                <a:latin typeface="Times New Roman" panose="02020603050405020304" pitchFamily="18" charset="0"/>
                <a:ea typeface="Times" pitchFamily="-84" charset="0"/>
                <a:cs typeface="Times New Roman" panose="02020603050405020304" pitchFamily="18" charset="0"/>
              </a:rPr>
              <a:t>what they need </a:t>
            </a:r>
            <a:r>
              <a:rPr lang="en-US" sz="2400" dirty="0" smtClean="0">
                <a:latin typeface="Times New Roman" panose="02020603050405020304" pitchFamily="18" charset="0"/>
                <a:ea typeface="Times" pitchFamily="-84" charset="0"/>
                <a:cs typeface="Times New Roman" panose="02020603050405020304" pitchFamily="18" charset="0"/>
              </a:rPr>
              <a:t>from you.</a:t>
            </a:r>
          </a:p>
          <a:p>
            <a:pPr marL="342900" indent="-342900">
              <a:lnSpc>
                <a:spcPct val="150000"/>
              </a:lnSpc>
              <a:buFont typeface="Arial" panose="020B0604020202020204" pitchFamily="34" charset="0"/>
              <a:buChar char="•"/>
            </a:pPr>
            <a:r>
              <a:rPr lang="en-US" sz="2400" dirty="0" smtClean="0">
                <a:latin typeface="Times New Roman" panose="02020603050405020304" pitchFamily="18" charset="0"/>
                <a:ea typeface="Times" pitchFamily="-84" charset="0"/>
                <a:cs typeface="Times New Roman" panose="02020603050405020304" pitchFamily="18" charset="0"/>
              </a:rPr>
              <a:t>Be </a:t>
            </a:r>
            <a:r>
              <a:rPr lang="en-US" sz="2400" dirty="0">
                <a:latin typeface="Times New Roman" panose="02020603050405020304" pitchFamily="18" charset="0"/>
                <a:ea typeface="Times" pitchFamily="-84" charset="0"/>
                <a:cs typeface="Times New Roman" panose="02020603050405020304" pitchFamily="18" charset="0"/>
              </a:rPr>
              <a:t>as calm </a:t>
            </a:r>
            <a:r>
              <a:rPr lang="en-US" sz="2400" dirty="0" smtClean="0">
                <a:latin typeface="Times New Roman" panose="02020603050405020304" pitchFamily="18" charset="0"/>
                <a:ea typeface="Times" pitchFamily="-84" charset="0"/>
                <a:cs typeface="Times New Roman" panose="02020603050405020304" pitchFamily="18" charset="0"/>
              </a:rPr>
              <a:t>and </a:t>
            </a:r>
            <a:r>
              <a:rPr lang="en-US" sz="2400" dirty="0">
                <a:latin typeface="Times New Roman" panose="02020603050405020304" pitchFamily="18" charset="0"/>
                <a:ea typeface="Times" pitchFamily="-84" charset="0"/>
                <a:cs typeface="Times New Roman" panose="02020603050405020304" pitchFamily="18" charset="0"/>
              </a:rPr>
              <a:t>straightforward as possible. </a:t>
            </a:r>
          </a:p>
        </p:txBody>
      </p:sp>
    </p:spTree>
    <p:extLst>
      <p:ext uri="{BB962C8B-B14F-4D97-AF65-F5344CB8AC3E}">
        <p14:creationId xmlns:p14="http://schemas.microsoft.com/office/powerpoint/2010/main" val="37597072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아래쪽 화살표 2"/>
          <p:cNvSpPr/>
          <p:nvPr/>
        </p:nvSpPr>
        <p:spPr bwMode="auto">
          <a:xfrm rot="16200000">
            <a:off x="4192335" y="-1839496"/>
            <a:ext cx="764309" cy="8208578"/>
          </a:xfrm>
          <a:prstGeom prst="downArrow">
            <a:avLst>
              <a:gd name="adj1" fmla="val 76116"/>
              <a:gd name="adj2" fmla="val 18909"/>
            </a:avLst>
          </a:prstGeom>
          <a:solidFill>
            <a:srgbClr val="BF5700">
              <a:alpha val="69804"/>
            </a:srgbClr>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latinLnBrk="0">
              <a:spcBef>
                <a:spcPct val="0"/>
              </a:spcBef>
              <a:spcAft>
                <a:spcPct val="0"/>
              </a:spcAft>
            </a:pPr>
            <a:endParaRPr lang="ko-KR" altLang="en-US" sz="1400">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effectLst/>
              <a:latin typeface="현대하모니 M" pitchFamily="18" charset="-127"/>
              <a:ea typeface="현대하모니 M" pitchFamily="18" charset="-127"/>
              <a:cs typeface="Tahoma" pitchFamily="34" charset="0"/>
            </a:endParaRPr>
          </a:p>
        </p:txBody>
      </p:sp>
      <p:grpSp>
        <p:nvGrpSpPr>
          <p:cNvPr id="2" name="그룹 1"/>
          <p:cNvGrpSpPr/>
          <p:nvPr/>
        </p:nvGrpSpPr>
        <p:grpSpPr>
          <a:xfrm>
            <a:off x="533700" y="1996938"/>
            <a:ext cx="7338835" cy="523220"/>
            <a:chOff x="470200" y="1882638"/>
            <a:chExt cx="7338835" cy="523220"/>
          </a:xfrm>
        </p:grpSpPr>
        <p:sp>
          <p:nvSpPr>
            <p:cNvPr id="4" name="TextBox 3"/>
            <p:cNvSpPr txBox="1"/>
            <p:nvPr/>
          </p:nvSpPr>
          <p:spPr>
            <a:xfrm>
              <a:off x="470200" y="1882638"/>
              <a:ext cx="1331839" cy="523220"/>
            </a:xfrm>
            <a:prstGeom prst="rect">
              <a:avLst/>
            </a:prstGeom>
            <a:noFill/>
          </p:spPr>
          <p:txBody>
            <a:bodyPr wrap="none" rtlCol="0">
              <a:spAutoFit/>
            </a:bodyPr>
            <a:lstStyle/>
            <a:p>
              <a:r>
                <a:rPr lang="en-US" sz="2800" b="1" dirty="0">
                  <a:solidFill>
                    <a:schemeClr val="bg1">
                      <a:lumMod val="50000"/>
                    </a:schemeClr>
                  </a:solidFill>
                  <a:latin typeface="Times New Roman" panose="02020603050405020304" pitchFamily="18" charset="0"/>
                  <a:cs typeface="Times New Roman" panose="02020603050405020304" pitchFamily="18" charset="0"/>
                </a:rPr>
                <a:t>STEP 1</a:t>
              </a:r>
            </a:p>
          </p:txBody>
        </p:sp>
        <p:sp>
          <p:nvSpPr>
            <p:cNvPr id="5" name="TextBox 4"/>
            <p:cNvSpPr txBox="1"/>
            <p:nvPr/>
          </p:nvSpPr>
          <p:spPr>
            <a:xfrm>
              <a:off x="2472532" y="1882638"/>
              <a:ext cx="1331839" cy="523220"/>
            </a:xfrm>
            <a:prstGeom prst="rect">
              <a:avLst/>
            </a:prstGeom>
            <a:noFill/>
          </p:spPr>
          <p:txBody>
            <a:bodyPr wrap="none" rtlCol="0">
              <a:spAutoFit/>
            </a:bodyPr>
            <a:lstStyle/>
            <a:p>
              <a:r>
                <a:rPr lang="en-US" sz="2800" b="1" dirty="0">
                  <a:solidFill>
                    <a:srgbClr val="BF5700"/>
                  </a:solidFill>
                  <a:latin typeface="Times New Roman" panose="02020603050405020304" pitchFamily="18" charset="0"/>
                  <a:cs typeface="Times New Roman" panose="02020603050405020304" pitchFamily="18" charset="0"/>
                </a:rPr>
                <a:t>STEP 2</a:t>
              </a:r>
            </a:p>
          </p:txBody>
        </p:sp>
        <p:sp>
          <p:nvSpPr>
            <p:cNvPr id="6" name="TextBox 5"/>
            <p:cNvSpPr txBox="1"/>
            <p:nvPr/>
          </p:nvSpPr>
          <p:spPr>
            <a:xfrm>
              <a:off x="4474864" y="1882638"/>
              <a:ext cx="1331839" cy="523220"/>
            </a:xfrm>
            <a:prstGeom prst="rect">
              <a:avLst/>
            </a:prstGeom>
            <a:noFill/>
          </p:spPr>
          <p:txBody>
            <a:bodyPr wrap="none" rtlCol="0">
              <a:spAutoFit/>
            </a:bodyPr>
            <a:lstStyle/>
            <a:p>
              <a:r>
                <a:rPr lang="en-US" sz="2800" b="1" dirty="0" smtClean="0">
                  <a:solidFill>
                    <a:schemeClr val="bg1">
                      <a:lumMod val="50000"/>
                    </a:schemeClr>
                  </a:solidFill>
                  <a:latin typeface="Times New Roman" panose="02020603050405020304" pitchFamily="18" charset="0"/>
                  <a:cs typeface="Times New Roman" panose="02020603050405020304" pitchFamily="18" charset="0"/>
                </a:rPr>
                <a:t>STEP 3</a:t>
              </a:r>
              <a:endParaRPr lang="en-US" sz="28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6477196" y="1882638"/>
              <a:ext cx="1331839" cy="523220"/>
            </a:xfrm>
            <a:prstGeom prst="rect">
              <a:avLst/>
            </a:prstGeom>
            <a:noFill/>
          </p:spPr>
          <p:txBody>
            <a:bodyPr wrap="none" rtlCol="0">
              <a:spAutoFit/>
            </a:bodyPr>
            <a:lstStyle/>
            <a:p>
              <a:r>
                <a:rPr lang="en-US" sz="2800" b="1" dirty="0" smtClean="0">
                  <a:solidFill>
                    <a:schemeClr val="bg1">
                      <a:lumMod val="50000"/>
                    </a:schemeClr>
                  </a:solidFill>
                  <a:latin typeface="Times New Roman" panose="02020603050405020304" pitchFamily="18" charset="0"/>
                  <a:cs typeface="Times New Roman" panose="02020603050405020304" pitchFamily="18" charset="0"/>
                </a:rPr>
                <a:t>STEP 4</a:t>
              </a:r>
              <a:endParaRPr lang="en-US" sz="2800" b="1" dirty="0">
                <a:solidFill>
                  <a:schemeClr val="bg1">
                    <a:lumMod val="50000"/>
                  </a:schemeClr>
                </a:solidFill>
                <a:latin typeface="Times New Roman" panose="02020603050405020304" pitchFamily="18" charset="0"/>
                <a:cs typeface="Times New Roman" panose="02020603050405020304" pitchFamily="18" charset="0"/>
              </a:endParaRPr>
            </a:p>
          </p:txBody>
        </p:sp>
      </p:grpSp>
      <p:sp>
        <p:nvSpPr>
          <p:cNvPr id="9" name="TextBox 8"/>
          <p:cNvSpPr txBox="1"/>
          <p:nvPr/>
        </p:nvSpPr>
        <p:spPr>
          <a:xfrm>
            <a:off x="112295" y="5477296"/>
            <a:ext cx="3657599" cy="584775"/>
          </a:xfrm>
          <a:prstGeom prst="rect">
            <a:avLst/>
          </a:prstGeom>
          <a:noFill/>
        </p:spPr>
        <p:txBody>
          <a:bodyPr wrap="square" rtlCol="0">
            <a:spAutoFit/>
          </a:bodyPr>
          <a:lstStyle/>
          <a:p>
            <a:r>
              <a:rPr lang="en-US" sz="3200" b="1" dirty="0" smtClean="0">
                <a:solidFill>
                  <a:srgbClr val="BF5700"/>
                </a:solidFill>
                <a:latin typeface="Times New Roman" panose="02020603050405020304" pitchFamily="18" charset="0"/>
                <a:cs typeface="Times New Roman" panose="02020603050405020304" pitchFamily="18" charset="0"/>
              </a:rPr>
              <a:t>ACKNOWLEDGE</a:t>
            </a:r>
            <a:endParaRPr lang="en-US" sz="3200" b="1" dirty="0">
              <a:solidFill>
                <a:srgbClr val="BF5700"/>
              </a:solidFill>
              <a:latin typeface="Times New Roman" panose="02020603050405020304" pitchFamily="18" charset="0"/>
              <a:cs typeface="Times New Roman" panose="02020603050405020304" pitchFamily="18" charset="0"/>
            </a:endParaRPr>
          </a:p>
        </p:txBody>
      </p:sp>
      <p:sp>
        <p:nvSpPr>
          <p:cNvPr id="10" name="직사각형 9"/>
          <p:cNvSpPr/>
          <p:nvPr/>
        </p:nvSpPr>
        <p:spPr>
          <a:xfrm>
            <a:off x="3290770" y="2906123"/>
            <a:ext cx="5853230" cy="2800767"/>
          </a:xfrm>
          <a:prstGeom prst="rect">
            <a:avLst/>
          </a:prstGeom>
        </p:spPr>
        <p:txBody>
          <a:bodyPr wrap="square">
            <a:spAutoFit/>
          </a:bodyPr>
          <a:lstStyle/>
          <a:p>
            <a:pPr marL="342900" indent="-342900">
              <a:buFont typeface="Arial" panose="020B0604020202020204" pitchFamily="34" charset="0"/>
              <a:buChar char="•"/>
            </a:pPr>
            <a:r>
              <a:rPr lang="en-US" sz="2200" dirty="0">
                <a:latin typeface="Times New Roman" panose="02020603050405020304" pitchFamily="18" charset="0"/>
                <a:ea typeface="Times" pitchFamily="-84" charset="0"/>
                <a:cs typeface="Times New Roman" panose="02020603050405020304" pitchFamily="18" charset="0"/>
              </a:rPr>
              <a:t>Respect the </a:t>
            </a:r>
            <a:r>
              <a:rPr lang="en-US" sz="2200" dirty="0" smtClean="0">
                <a:latin typeface="Times New Roman" panose="02020603050405020304" pitchFamily="18" charset="0"/>
                <a:ea typeface="Times" pitchFamily="-84" charset="0"/>
                <a:cs typeface="Times New Roman" panose="02020603050405020304" pitchFamily="18" charset="0"/>
              </a:rPr>
              <a:t>student’s </a:t>
            </a:r>
            <a:r>
              <a:rPr lang="en-US" sz="2200" dirty="0">
                <a:latin typeface="Times New Roman" panose="02020603050405020304" pitchFamily="18" charset="0"/>
                <a:ea typeface="Times" pitchFamily="-84" charset="0"/>
                <a:cs typeface="Times New Roman" panose="02020603050405020304" pitchFamily="18" charset="0"/>
              </a:rPr>
              <a:t>value </a:t>
            </a:r>
            <a:r>
              <a:rPr lang="en-US" sz="2200" dirty="0" smtClean="0">
                <a:latin typeface="Times New Roman" panose="02020603050405020304" pitchFamily="18" charset="0"/>
                <a:ea typeface="Times" pitchFamily="-84" charset="0"/>
                <a:cs typeface="Times New Roman" panose="02020603050405020304" pitchFamily="18" charset="0"/>
              </a:rPr>
              <a:t>system </a:t>
            </a:r>
            <a:r>
              <a:rPr lang="en-US" sz="2200" dirty="0">
                <a:latin typeface="Times New Roman" panose="02020603050405020304" pitchFamily="18" charset="0"/>
                <a:ea typeface="Times" pitchFamily="-84" charset="0"/>
                <a:cs typeface="Times New Roman" panose="02020603050405020304" pitchFamily="18" charset="0"/>
              </a:rPr>
              <a:t>even if you don’t agree </a:t>
            </a:r>
            <a:r>
              <a:rPr lang="en-US" sz="2200" dirty="0" smtClean="0">
                <a:latin typeface="Times New Roman" panose="02020603050405020304" pitchFamily="18" charset="0"/>
                <a:ea typeface="Times" pitchFamily="-84" charset="0"/>
                <a:cs typeface="Times New Roman" panose="02020603050405020304" pitchFamily="18" charset="0"/>
              </a:rPr>
              <a:t>with it.</a:t>
            </a:r>
            <a:endParaRPr lang="en-US" sz="2200" dirty="0">
              <a:latin typeface="Times New Roman" panose="02020603050405020304" pitchFamily="18" charset="0"/>
              <a:ea typeface="Times" pitchFamily="-84"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ea typeface="Times" pitchFamily="-84" charset="0"/>
                <a:cs typeface="Times New Roman" panose="02020603050405020304" pitchFamily="18" charset="0"/>
              </a:rPr>
              <a:t>Initiate problem-solving. </a:t>
            </a:r>
            <a:r>
              <a:rPr lang="en-US" sz="2200" dirty="0" smtClean="0">
                <a:latin typeface="Times New Roman" panose="02020603050405020304" pitchFamily="18" charset="0"/>
                <a:ea typeface="Times" pitchFamily="-84" charset="0"/>
                <a:cs typeface="Times New Roman" panose="02020603050405020304" pitchFamily="18" charset="0"/>
              </a:rPr>
              <a:t>Don’t </a:t>
            </a:r>
            <a:r>
              <a:rPr lang="en-US" sz="2200" dirty="0">
                <a:latin typeface="Times New Roman" panose="02020603050405020304" pitchFamily="18" charset="0"/>
                <a:ea typeface="Times" pitchFamily="-84" charset="0"/>
                <a:cs typeface="Times New Roman" panose="02020603050405020304" pitchFamily="18" charset="0"/>
              </a:rPr>
              <a:t>need to know the answers or exactly what to </a:t>
            </a:r>
            <a:r>
              <a:rPr lang="en-US" sz="2200" dirty="0" smtClean="0">
                <a:latin typeface="Times New Roman" panose="02020603050405020304" pitchFamily="18" charset="0"/>
                <a:ea typeface="Times" pitchFamily="-84" charset="0"/>
                <a:cs typeface="Times New Roman" panose="02020603050405020304" pitchFamily="18" charset="0"/>
              </a:rPr>
              <a:t>do.</a:t>
            </a:r>
          </a:p>
          <a:p>
            <a:pPr marL="342900" indent="-342900">
              <a:buFont typeface="Arial" panose="020B0604020202020204" pitchFamily="34" charset="0"/>
              <a:buChar char="•"/>
            </a:pPr>
            <a:r>
              <a:rPr lang="en-US" sz="2200" dirty="0" smtClean="0">
                <a:latin typeface="Times New Roman" panose="02020603050405020304" pitchFamily="18" charset="0"/>
                <a:ea typeface="Times" pitchFamily="-84" charset="0"/>
                <a:cs typeface="Times New Roman" panose="02020603050405020304" pitchFamily="18" charset="0"/>
              </a:rPr>
              <a:t>Sometimes </a:t>
            </a:r>
            <a:r>
              <a:rPr lang="en-US" sz="2200" dirty="0">
                <a:latin typeface="Times New Roman" panose="02020603050405020304" pitchFamily="18" charset="0"/>
                <a:ea typeface="Times" pitchFamily="-84" charset="0"/>
                <a:cs typeface="Times New Roman" panose="02020603050405020304" pitchFamily="18" charset="0"/>
              </a:rPr>
              <a:t>trying to solve a problem prematurely is </a:t>
            </a:r>
            <a:r>
              <a:rPr lang="en-US" sz="2200" dirty="0" smtClean="0">
                <a:latin typeface="Times New Roman" panose="02020603050405020304" pitchFamily="18" charset="0"/>
                <a:ea typeface="Times" pitchFamily="-84" charset="0"/>
                <a:cs typeface="Times New Roman" panose="02020603050405020304" pitchFamily="18" charset="0"/>
              </a:rPr>
              <a:t>counterproductive.</a:t>
            </a:r>
          </a:p>
          <a:p>
            <a:pPr marL="342900" indent="-342900">
              <a:buFont typeface="Arial" panose="020B0604020202020204" pitchFamily="34" charset="0"/>
              <a:buChar char="•"/>
            </a:pPr>
            <a:r>
              <a:rPr lang="en-US" sz="2200" dirty="0" smtClean="0">
                <a:latin typeface="Times New Roman" panose="02020603050405020304" pitchFamily="18" charset="0"/>
                <a:ea typeface="Times" pitchFamily="-84" charset="0"/>
                <a:cs typeface="Times New Roman" panose="02020603050405020304" pitchFamily="18" charset="0"/>
              </a:rPr>
              <a:t>Be able to give </a:t>
            </a:r>
            <a:r>
              <a:rPr lang="en-US" sz="2200" dirty="0">
                <a:latin typeface="Times New Roman" panose="02020603050405020304" pitchFamily="18" charset="0"/>
                <a:ea typeface="Times" pitchFamily="-84" charset="0"/>
                <a:cs typeface="Times New Roman" panose="02020603050405020304" pitchFamily="18" charset="0"/>
              </a:rPr>
              <a:t>them an opportunity to think thru &amp; talk about what’s troubling </a:t>
            </a:r>
            <a:r>
              <a:rPr lang="en-US" sz="2200" dirty="0" smtClean="0">
                <a:latin typeface="Times New Roman" panose="02020603050405020304" pitchFamily="18" charset="0"/>
                <a:ea typeface="Times" pitchFamily="-84" charset="0"/>
                <a:cs typeface="Times New Roman" panose="02020603050405020304" pitchFamily="18" charset="0"/>
              </a:rPr>
              <a:t>them</a:t>
            </a:r>
            <a:endParaRPr lang="en-US" sz="2200" dirty="0">
              <a:latin typeface="Times New Roman" panose="02020603050405020304" pitchFamily="18" charset="0"/>
              <a:ea typeface="Times" pitchFamily="-84" charset="0"/>
              <a:cs typeface="Times New Roman" panose="02020603050405020304" pitchFamily="18" charset="0"/>
            </a:endParaRPr>
          </a:p>
        </p:txBody>
      </p:sp>
      <p:sp>
        <p:nvSpPr>
          <p:cNvPr id="11" name="Title 1"/>
          <p:cNvSpPr txBox="1">
            <a:spLocks/>
          </p:cNvSpPr>
          <p:nvPr/>
        </p:nvSpPr>
        <p:spPr>
          <a:xfrm>
            <a:off x="1347537" y="885747"/>
            <a:ext cx="6625389"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How to approach student</a:t>
            </a:r>
            <a:br>
              <a:rPr lang="en-US" sz="2800" b="1" dirty="0" smtClean="0">
                <a:solidFill>
                  <a:srgbClr val="BF5700"/>
                </a:solidFill>
                <a:latin typeface="Times New Roman" panose="02020603050405020304" pitchFamily="18" charset="0"/>
                <a:cs typeface="Times New Roman" panose="02020603050405020304" pitchFamily="18" charset="0"/>
              </a:rPr>
            </a:br>
            <a:r>
              <a:rPr lang="en-US" sz="2800" b="1" dirty="0" smtClean="0">
                <a:solidFill>
                  <a:srgbClr val="BF5700"/>
                </a:solidFill>
                <a:latin typeface="Times New Roman" panose="02020603050405020304" pitchFamily="18" charset="0"/>
                <a:cs typeface="Times New Roman" panose="02020603050405020304" pitchFamily="18" charset="0"/>
              </a:rPr>
              <a:t>in distress &amp; disruptive behavior</a:t>
            </a:r>
            <a:endParaRPr lang="en-US" sz="2800" b="1" dirty="0">
              <a:solidFill>
                <a:srgbClr val="BF5700"/>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49" y="3174449"/>
            <a:ext cx="3091220" cy="2060008"/>
          </a:xfrm>
          <a:prstGeom prst="rect">
            <a:avLst/>
          </a:prstGeom>
        </p:spPr>
      </p:pic>
    </p:spTree>
    <p:extLst>
      <p:ext uri="{BB962C8B-B14F-4D97-AF65-F5344CB8AC3E}">
        <p14:creationId xmlns:p14="http://schemas.microsoft.com/office/powerpoint/2010/main" val="8366645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아래쪽 화살표 2"/>
          <p:cNvSpPr/>
          <p:nvPr/>
        </p:nvSpPr>
        <p:spPr bwMode="auto">
          <a:xfrm rot="16200000">
            <a:off x="4192335" y="-1839496"/>
            <a:ext cx="764309" cy="8208578"/>
          </a:xfrm>
          <a:prstGeom prst="downArrow">
            <a:avLst>
              <a:gd name="adj1" fmla="val 76116"/>
              <a:gd name="adj2" fmla="val 18909"/>
            </a:avLst>
          </a:prstGeom>
          <a:solidFill>
            <a:srgbClr val="BF5700">
              <a:alpha val="69804"/>
            </a:srgbClr>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latinLnBrk="0">
              <a:spcBef>
                <a:spcPct val="0"/>
              </a:spcBef>
              <a:spcAft>
                <a:spcPct val="0"/>
              </a:spcAft>
            </a:pPr>
            <a:endParaRPr lang="ko-KR" altLang="en-US" sz="1400">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effectLst/>
              <a:latin typeface="현대하모니 M" pitchFamily="18" charset="-127"/>
              <a:ea typeface="현대하모니 M" pitchFamily="18" charset="-127"/>
              <a:cs typeface="Tahoma" pitchFamily="34" charset="0"/>
            </a:endParaRPr>
          </a:p>
        </p:txBody>
      </p:sp>
      <p:grpSp>
        <p:nvGrpSpPr>
          <p:cNvPr id="8" name="그룹 7"/>
          <p:cNvGrpSpPr/>
          <p:nvPr/>
        </p:nvGrpSpPr>
        <p:grpSpPr>
          <a:xfrm>
            <a:off x="470200" y="2002170"/>
            <a:ext cx="7338835" cy="523220"/>
            <a:chOff x="470200" y="1913270"/>
            <a:chExt cx="7338835" cy="523220"/>
          </a:xfrm>
        </p:grpSpPr>
        <p:sp>
          <p:nvSpPr>
            <p:cNvPr id="4" name="TextBox 3"/>
            <p:cNvSpPr txBox="1"/>
            <p:nvPr/>
          </p:nvSpPr>
          <p:spPr>
            <a:xfrm>
              <a:off x="470200" y="1913270"/>
              <a:ext cx="1331839" cy="523220"/>
            </a:xfrm>
            <a:prstGeom prst="rect">
              <a:avLst/>
            </a:prstGeom>
            <a:noFill/>
          </p:spPr>
          <p:txBody>
            <a:bodyPr wrap="none" rtlCol="0">
              <a:spAutoFit/>
            </a:bodyPr>
            <a:lstStyle/>
            <a:p>
              <a:r>
                <a:rPr lang="en-US" sz="2800" b="1" dirty="0">
                  <a:solidFill>
                    <a:schemeClr val="bg1">
                      <a:lumMod val="50000"/>
                    </a:schemeClr>
                  </a:solidFill>
                  <a:latin typeface="Times New Roman" panose="02020603050405020304" pitchFamily="18" charset="0"/>
                  <a:cs typeface="Times New Roman" panose="02020603050405020304" pitchFamily="18" charset="0"/>
                </a:rPr>
                <a:t>STEP 1</a:t>
              </a:r>
            </a:p>
          </p:txBody>
        </p:sp>
        <p:sp>
          <p:nvSpPr>
            <p:cNvPr id="5" name="TextBox 4"/>
            <p:cNvSpPr txBox="1"/>
            <p:nvPr/>
          </p:nvSpPr>
          <p:spPr>
            <a:xfrm>
              <a:off x="2472532" y="1913270"/>
              <a:ext cx="1331839" cy="523220"/>
            </a:xfrm>
            <a:prstGeom prst="rect">
              <a:avLst/>
            </a:prstGeom>
            <a:noFill/>
          </p:spPr>
          <p:txBody>
            <a:bodyPr wrap="none" rtlCol="0">
              <a:spAutoFit/>
            </a:bodyPr>
            <a:lstStyle/>
            <a:p>
              <a:r>
                <a:rPr lang="en-US" sz="2800" b="1" dirty="0">
                  <a:solidFill>
                    <a:schemeClr val="bg1">
                      <a:lumMod val="50000"/>
                    </a:schemeClr>
                  </a:solidFill>
                  <a:latin typeface="Times New Roman" panose="02020603050405020304" pitchFamily="18" charset="0"/>
                  <a:cs typeface="Times New Roman" panose="02020603050405020304" pitchFamily="18" charset="0"/>
                </a:rPr>
                <a:t>STEP 2</a:t>
              </a:r>
            </a:p>
          </p:txBody>
        </p:sp>
        <p:sp>
          <p:nvSpPr>
            <p:cNvPr id="6" name="TextBox 5"/>
            <p:cNvSpPr txBox="1"/>
            <p:nvPr/>
          </p:nvSpPr>
          <p:spPr>
            <a:xfrm>
              <a:off x="4474864" y="1913270"/>
              <a:ext cx="1331839" cy="523220"/>
            </a:xfrm>
            <a:prstGeom prst="rect">
              <a:avLst/>
            </a:prstGeom>
            <a:noFill/>
          </p:spPr>
          <p:txBody>
            <a:bodyPr wrap="none" rtlCol="0">
              <a:spAutoFit/>
            </a:bodyPr>
            <a:lstStyle/>
            <a:p>
              <a:r>
                <a:rPr lang="en-US" sz="2800" b="1" dirty="0">
                  <a:solidFill>
                    <a:srgbClr val="BF5700"/>
                  </a:solidFill>
                  <a:latin typeface="Times New Roman" panose="02020603050405020304" pitchFamily="18" charset="0"/>
                  <a:cs typeface="Times New Roman" panose="02020603050405020304" pitchFamily="18" charset="0"/>
                </a:rPr>
                <a:t>STEP</a:t>
              </a:r>
              <a:r>
                <a:rPr lang="en-US" sz="2800" b="1" dirty="0" smtClean="0">
                  <a:solidFill>
                    <a:schemeClr val="bg1">
                      <a:lumMod val="50000"/>
                    </a:schemeClr>
                  </a:solidFill>
                  <a:latin typeface="Times New Roman" panose="02020603050405020304" pitchFamily="18" charset="0"/>
                  <a:cs typeface="Times New Roman" panose="02020603050405020304" pitchFamily="18" charset="0"/>
                </a:rPr>
                <a:t> </a:t>
              </a:r>
              <a:r>
                <a:rPr lang="en-US" sz="2800" b="1" dirty="0">
                  <a:solidFill>
                    <a:srgbClr val="BF5700"/>
                  </a:solidFill>
                  <a:latin typeface="Times New Roman" panose="02020603050405020304" pitchFamily="18" charset="0"/>
                  <a:cs typeface="Times New Roman" panose="02020603050405020304" pitchFamily="18" charset="0"/>
                </a:rPr>
                <a:t>3</a:t>
              </a:r>
            </a:p>
          </p:txBody>
        </p:sp>
        <p:sp>
          <p:nvSpPr>
            <p:cNvPr id="7" name="TextBox 6"/>
            <p:cNvSpPr txBox="1"/>
            <p:nvPr/>
          </p:nvSpPr>
          <p:spPr>
            <a:xfrm>
              <a:off x="6477196" y="1913270"/>
              <a:ext cx="1331839" cy="523220"/>
            </a:xfrm>
            <a:prstGeom prst="rect">
              <a:avLst/>
            </a:prstGeom>
            <a:noFill/>
          </p:spPr>
          <p:txBody>
            <a:bodyPr wrap="none" rtlCol="0">
              <a:spAutoFit/>
            </a:bodyPr>
            <a:lstStyle/>
            <a:p>
              <a:r>
                <a:rPr lang="en-US" sz="2800" b="1" dirty="0" smtClean="0">
                  <a:solidFill>
                    <a:schemeClr val="bg1">
                      <a:lumMod val="50000"/>
                    </a:schemeClr>
                  </a:solidFill>
                  <a:latin typeface="Times New Roman" panose="02020603050405020304" pitchFamily="18" charset="0"/>
                  <a:cs typeface="Times New Roman" panose="02020603050405020304" pitchFamily="18" charset="0"/>
                </a:rPr>
                <a:t>STEP 4</a:t>
              </a:r>
              <a:endParaRPr lang="en-US" sz="2800" b="1" dirty="0">
                <a:solidFill>
                  <a:schemeClr val="bg1">
                    <a:lumMod val="50000"/>
                  </a:schemeClr>
                </a:solidFill>
                <a:latin typeface="Times New Roman" panose="02020603050405020304" pitchFamily="18" charset="0"/>
                <a:cs typeface="Times New Roman" panose="02020603050405020304" pitchFamily="18" charset="0"/>
              </a:endParaRPr>
            </a:p>
          </p:txBody>
        </p:sp>
      </p:grpSp>
      <p:sp>
        <p:nvSpPr>
          <p:cNvPr id="9" name="TextBox 8"/>
          <p:cNvSpPr txBox="1"/>
          <p:nvPr/>
        </p:nvSpPr>
        <p:spPr>
          <a:xfrm>
            <a:off x="310664" y="5500276"/>
            <a:ext cx="3266726" cy="584775"/>
          </a:xfrm>
          <a:prstGeom prst="rect">
            <a:avLst/>
          </a:prstGeom>
          <a:noFill/>
        </p:spPr>
        <p:txBody>
          <a:bodyPr wrap="square" rtlCol="0">
            <a:spAutoFit/>
          </a:bodyPr>
          <a:lstStyle/>
          <a:p>
            <a:r>
              <a:rPr lang="en-US" sz="3200" b="1" dirty="0" smtClean="0">
                <a:solidFill>
                  <a:srgbClr val="BF5700"/>
                </a:solidFill>
                <a:latin typeface="Times New Roman" panose="02020603050405020304" pitchFamily="18" charset="0"/>
                <a:cs typeface="Times New Roman" panose="02020603050405020304" pitchFamily="18" charset="0"/>
              </a:rPr>
              <a:t>Express Concern</a:t>
            </a:r>
            <a:endParaRPr lang="en-US" sz="3200" b="1" dirty="0">
              <a:solidFill>
                <a:srgbClr val="BF5700"/>
              </a:solidFill>
              <a:latin typeface="Times New Roman" panose="02020603050405020304" pitchFamily="18" charset="0"/>
              <a:cs typeface="Times New Roman" panose="02020603050405020304" pitchFamily="18" charset="0"/>
            </a:endParaRPr>
          </a:p>
        </p:txBody>
      </p:sp>
      <p:sp>
        <p:nvSpPr>
          <p:cNvPr id="10" name="직사각형 9"/>
          <p:cNvSpPr/>
          <p:nvPr/>
        </p:nvSpPr>
        <p:spPr>
          <a:xfrm>
            <a:off x="3290770" y="3121373"/>
            <a:ext cx="5853230" cy="2462213"/>
          </a:xfrm>
          <a:prstGeom prst="rect">
            <a:avLst/>
          </a:prstGeom>
        </p:spPr>
        <p:txBody>
          <a:bodyPr wrap="square">
            <a:spAutoFit/>
          </a:bodyPr>
          <a:lstStyle/>
          <a:p>
            <a:pPr marL="342900" indent="-342900">
              <a:buFont typeface="Arial" panose="020B0604020202020204" pitchFamily="34" charset="0"/>
              <a:buChar char="•"/>
            </a:pPr>
            <a:r>
              <a:rPr lang="en-US" sz="2200" dirty="0">
                <a:latin typeface="Times New Roman" panose="02020603050405020304" pitchFamily="18" charset="0"/>
                <a:ea typeface="Times" pitchFamily="-84" charset="0"/>
                <a:cs typeface="Times New Roman" panose="02020603050405020304" pitchFamily="18" charset="0"/>
              </a:rPr>
              <a:t>Let the students know that you’re </a:t>
            </a:r>
            <a:r>
              <a:rPr lang="en-US" sz="2200" dirty="0" smtClean="0">
                <a:latin typeface="Times New Roman" panose="02020603050405020304" pitchFamily="18" charset="0"/>
                <a:ea typeface="Times" pitchFamily="-84" charset="0"/>
                <a:cs typeface="Times New Roman" panose="02020603050405020304" pitchFamily="18" charset="0"/>
              </a:rPr>
              <a:t>concerned</a:t>
            </a:r>
          </a:p>
          <a:p>
            <a:pPr marL="342900" indent="-342900">
              <a:buFont typeface="Arial" panose="020B0604020202020204" pitchFamily="34" charset="0"/>
              <a:buChar char="•"/>
            </a:pPr>
            <a:r>
              <a:rPr lang="en-US" sz="2200" dirty="0" smtClean="0">
                <a:latin typeface="Times New Roman" panose="02020603050405020304" pitchFamily="18" charset="0"/>
                <a:ea typeface="Times" pitchFamily="-84" charset="0"/>
                <a:cs typeface="Times New Roman" panose="02020603050405020304" pitchFamily="18" charset="0"/>
              </a:rPr>
              <a:t>Be </a:t>
            </a:r>
            <a:r>
              <a:rPr lang="en-US" sz="2200" dirty="0">
                <a:latin typeface="Times New Roman" panose="02020603050405020304" pitchFamily="18" charset="0"/>
                <a:ea typeface="Times" pitchFamily="-84" charset="0"/>
                <a:cs typeface="Times New Roman" panose="02020603050405020304" pitchFamily="18" charset="0"/>
              </a:rPr>
              <a:t>specific about the behavior that gives you cause for concern (</a:t>
            </a:r>
            <a:r>
              <a:rPr lang="en-US" sz="2200" dirty="0" smtClean="0">
                <a:latin typeface="Times New Roman" panose="02020603050405020304" pitchFamily="18" charset="0"/>
                <a:ea typeface="Times" pitchFamily="-84" charset="0"/>
                <a:cs typeface="Times New Roman" panose="02020603050405020304" pitchFamily="18" charset="0"/>
              </a:rPr>
              <a:t>e.g., </a:t>
            </a:r>
            <a:r>
              <a:rPr lang="en-US" sz="2200" dirty="0">
                <a:latin typeface="Times New Roman" panose="02020603050405020304" pitchFamily="18" charset="0"/>
                <a:ea typeface="Times" pitchFamily="-84" charset="0"/>
                <a:cs typeface="Times New Roman" panose="02020603050405020304" pitchFamily="18" charset="0"/>
              </a:rPr>
              <a:t>“I’ve noticed you’ve been looking tired and stressed. Are you going through a rough time?”)</a:t>
            </a:r>
          </a:p>
          <a:p>
            <a:pPr marL="342900" indent="-342900">
              <a:buFont typeface="Arial" panose="020B0604020202020204" pitchFamily="34" charset="0"/>
              <a:buChar char="•"/>
            </a:pPr>
            <a:r>
              <a:rPr lang="en-US" sz="2200" dirty="0">
                <a:latin typeface="Times New Roman" panose="02020603050405020304" pitchFamily="18" charset="0"/>
                <a:ea typeface="Times" pitchFamily="-84" charset="0"/>
                <a:cs typeface="Times New Roman" panose="02020603050405020304" pitchFamily="18" charset="0"/>
              </a:rPr>
              <a:t>Help the student identify options </a:t>
            </a:r>
            <a:r>
              <a:rPr lang="en-US" sz="2200" dirty="0" smtClean="0">
                <a:latin typeface="Times New Roman" panose="02020603050405020304" pitchFamily="18" charset="0"/>
                <a:ea typeface="Times" pitchFamily="-84" charset="0"/>
                <a:cs typeface="Times New Roman" panose="02020603050405020304" pitchFamily="18" charset="0"/>
              </a:rPr>
              <a:t>and </a:t>
            </a:r>
            <a:r>
              <a:rPr lang="en-US" sz="2200" dirty="0">
                <a:latin typeface="Times New Roman" panose="02020603050405020304" pitchFamily="18" charset="0"/>
                <a:ea typeface="Times" pitchFamily="-84" charset="0"/>
                <a:cs typeface="Times New Roman" panose="02020603050405020304" pitchFamily="18" charset="0"/>
              </a:rPr>
              <a:t>explore possible </a:t>
            </a:r>
            <a:r>
              <a:rPr lang="en-US" sz="2200" dirty="0" smtClean="0">
                <a:latin typeface="Times New Roman" panose="02020603050405020304" pitchFamily="18" charset="0"/>
                <a:ea typeface="Times" pitchFamily="-84" charset="0"/>
                <a:cs typeface="Times New Roman" panose="02020603050405020304" pitchFamily="18" charset="0"/>
              </a:rPr>
              <a:t>consequences</a:t>
            </a:r>
            <a:endParaRPr lang="en-US" sz="2200" dirty="0">
              <a:latin typeface="Times New Roman" panose="02020603050405020304" pitchFamily="18" charset="0"/>
              <a:ea typeface="Times" pitchFamily="-84" charset="0"/>
              <a:cs typeface="Times New Roman" panose="02020603050405020304" pitchFamily="18" charset="0"/>
            </a:endParaRPr>
          </a:p>
        </p:txBody>
      </p:sp>
      <p:sp>
        <p:nvSpPr>
          <p:cNvPr id="12" name="Title 1"/>
          <p:cNvSpPr txBox="1">
            <a:spLocks/>
          </p:cNvSpPr>
          <p:nvPr/>
        </p:nvSpPr>
        <p:spPr>
          <a:xfrm>
            <a:off x="1347537" y="885747"/>
            <a:ext cx="6625389"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How to approach student</a:t>
            </a:r>
            <a:br>
              <a:rPr lang="en-US" sz="2800" b="1" dirty="0" smtClean="0">
                <a:solidFill>
                  <a:srgbClr val="BF5700"/>
                </a:solidFill>
                <a:latin typeface="Times New Roman" panose="02020603050405020304" pitchFamily="18" charset="0"/>
                <a:cs typeface="Times New Roman" panose="02020603050405020304" pitchFamily="18" charset="0"/>
              </a:rPr>
            </a:br>
            <a:r>
              <a:rPr lang="en-US" sz="2800" b="1" dirty="0" smtClean="0">
                <a:solidFill>
                  <a:srgbClr val="BF5700"/>
                </a:solidFill>
                <a:latin typeface="Times New Roman" panose="02020603050405020304" pitchFamily="18" charset="0"/>
                <a:cs typeface="Times New Roman" panose="02020603050405020304" pitchFamily="18" charset="0"/>
              </a:rPr>
              <a:t>in distress &amp; disruptive behavior</a:t>
            </a:r>
            <a:endParaRPr lang="en-US" sz="2800" b="1" dirty="0">
              <a:solidFill>
                <a:srgbClr val="BF57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52" y="3304926"/>
            <a:ext cx="2963818" cy="2107604"/>
          </a:xfrm>
          <a:prstGeom prst="rect">
            <a:avLst/>
          </a:prstGeom>
        </p:spPr>
      </p:pic>
    </p:spTree>
    <p:extLst>
      <p:ext uri="{BB962C8B-B14F-4D97-AF65-F5344CB8AC3E}">
        <p14:creationId xmlns:p14="http://schemas.microsoft.com/office/powerpoint/2010/main" val="1786787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아래쪽 화살표 2"/>
          <p:cNvSpPr/>
          <p:nvPr/>
        </p:nvSpPr>
        <p:spPr bwMode="auto">
          <a:xfrm rot="16200000">
            <a:off x="4192335" y="-1839496"/>
            <a:ext cx="764309" cy="8208578"/>
          </a:xfrm>
          <a:prstGeom prst="downArrow">
            <a:avLst>
              <a:gd name="adj1" fmla="val 76116"/>
              <a:gd name="adj2" fmla="val 18909"/>
            </a:avLst>
          </a:prstGeom>
          <a:solidFill>
            <a:srgbClr val="BF5700">
              <a:alpha val="69804"/>
            </a:srgbClr>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latinLnBrk="0">
              <a:spcBef>
                <a:spcPct val="0"/>
              </a:spcBef>
              <a:spcAft>
                <a:spcPct val="0"/>
              </a:spcAft>
            </a:pPr>
            <a:endParaRPr lang="ko-KR" altLang="en-US" sz="1400">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effectLst/>
              <a:latin typeface="현대하모니 M" pitchFamily="18" charset="-127"/>
              <a:ea typeface="현대하모니 M" pitchFamily="18" charset="-127"/>
              <a:cs typeface="Tahoma" pitchFamily="34" charset="0"/>
            </a:endParaRPr>
          </a:p>
        </p:txBody>
      </p:sp>
      <p:grpSp>
        <p:nvGrpSpPr>
          <p:cNvPr id="8" name="그룹 7"/>
          <p:cNvGrpSpPr/>
          <p:nvPr/>
        </p:nvGrpSpPr>
        <p:grpSpPr>
          <a:xfrm>
            <a:off x="634091" y="2002562"/>
            <a:ext cx="7174944" cy="523220"/>
            <a:chOff x="634091" y="2002562"/>
            <a:chExt cx="7174944" cy="523220"/>
          </a:xfrm>
        </p:grpSpPr>
        <p:sp>
          <p:nvSpPr>
            <p:cNvPr id="4" name="TextBox 3"/>
            <p:cNvSpPr txBox="1"/>
            <p:nvPr/>
          </p:nvSpPr>
          <p:spPr>
            <a:xfrm>
              <a:off x="634091" y="2002562"/>
              <a:ext cx="1331839" cy="523220"/>
            </a:xfrm>
            <a:prstGeom prst="rect">
              <a:avLst/>
            </a:prstGeom>
            <a:noFill/>
          </p:spPr>
          <p:txBody>
            <a:bodyPr wrap="none" rtlCol="0">
              <a:spAutoFit/>
            </a:bodyPr>
            <a:lstStyle/>
            <a:p>
              <a:r>
                <a:rPr lang="en-US" sz="2800" b="1" dirty="0">
                  <a:solidFill>
                    <a:schemeClr val="bg1">
                      <a:lumMod val="50000"/>
                    </a:schemeClr>
                  </a:solidFill>
                  <a:latin typeface="Times New Roman" panose="02020603050405020304" pitchFamily="18" charset="0"/>
                  <a:cs typeface="Times New Roman" panose="02020603050405020304" pitchFamily="18" charset="0"/>
                </a:rPr>
                <a:t>STEP 1</a:t>
              </a:r>
            </a:p>
          </p:txBody>
        </p:sp>
        <p:sp>
          <p:nvSpPr>
            <p:cNvPr id="5" name="TextBox 4"/>
            <p:cNvSpPr txBox="1"/>
            <p:nvPr/>
          </p:nvSpPr>
          <p:spPr>
            <a:xfrm>
              <a:off x="2581793" y="2002562"/>
              <a:ext cx="1331839" cy="523220"/>
            </a:xfrm>
            <a:prstGeom prst="rect">
              <a:avLst/>
            </a:prstGeom>
            <a:noFill/>
          </p:spPr>
          <p:txBody>
            <a:bodyPr wrap="none" rtlCol="0">
              <a:spAutoFit/>
            </a:bodyPr>
            <a:lstStyle/>
            <a:p>
              <a:r>
                <a:rPr lang="en-US" sz="2800" b="1" dirty="0">
                  <a:solidFill>
                    <a:schemeClr val="bg1">
                      <a:lumMod val="50000"/>
                    </a:schemeClr>
                  </a:solidFill>
                  <a:latin typeface="Times New Roman" panose="02020603050405020304" pitchFamily="18" charset="0"/>
                  <a:cs typeface="Times New Roman" panose="02020603050405020304" pitchFamily="18" charset="0"/>
                </a:rPr>
                <a:t>STEP 2</a:t>
              </a:r>
            </a:p>
          </p:txBody>
        </p:sp>
        <p:sp>
          <p:nvSpPr>
            <p:cNvPr id="6" name="TextBox 5"/>
            <p:cNvSpPr txBox="1"/>
            <p:nvPr/>
          </p:nvSpPr>
          <p:spPr>
            <a:xfrm>
              <a:off x="4529495" y="2002562"/>
              <a:ext cx="1331839" cy="523220"/>
            </a:xfrm>
            <a:prstGeom prst="rect">
              <a:avLst/>
            </a:prstGeom>
            <a:noFill/>
          </p:spPr>
          <p:txBody>
            <a:bodyPr wrap="none" rtlCol="0">
              <a:spAutoFit/>
            </a:bodyPr>
            <a:lstStyle/>
            <a:p>
              <a:r>
                <a:rPr lang="en-US" sz="2800" b="1" dirty="0">
                  <a:solidFill>
                    <a:schemeClr val="bg1">
                      <a:lumMod val="50000"/>
                    </a:schemeClr>
                  </a:solidFill>
                  <a:latin typeface="Times New Roman" panose="02020603050405020304" pitchFamily="18" charset="0"/>
                  <a:cs typeface="Times New Roman" panose="02020603050405020304" pitchFamily="18" charset="0"/>
                </a:rPr>
                <a:t>STEP 3</a:t>
              </a:r>
            </a:p>
          </p:txBody>
        </p:sp>
        <p:sp>
          <p:nvSpPr>
            <p:cNvPr id="7" name="TextBox 6"/>
            <p:cNvSpPr txBox="1"/>
            <p:nvPr/>
          </p:nvSpPr>
          <p:spPr>
            <a:xfrm>
              <a:off x="6477196" y="2002562"/>
              <a:ext cx="1331839" cy="523220"/>
            </a:xfrm>
            <a:prstGeom prst="rect">
              <a:avLst/>
            </a:prstGeom>
            <a:noFill/>
          </p:spPr>
          <p:txBody>
            <a:bodyPr wrap="none" rtlCol="0">
              <a:spAutoFit/>
            </a:bodyPr>
            <a:lstStyle/>
            <a:p>
              <a:r>
                <a:rPr lang="en-US" sz="2800" b="1" dirty="0">
                  <a:solidFill>
                    <a:srgbClr val="BF5700"/>
                  </a:solidFill>
                  <a:latin typeface="Times New Roman" panose="02020603050405020304" pitchFamily="18" charset="0"/>
                  <a:cs typeface="Times New Roman" panose="02020603050405020304" pitchFamily="18" charset="0"/>
                </a:rPr>
                <a:t>STEP 4</a:t>
              </a:r>
            </a:p>
          </p:txBody>
        </p:sp>
      </p:grpSp>
      <p:sp>
        <p:nvSpPr>
          <p:cNvPr id="9" name="TextBox 8"/>
          <p:cNvSpPr txBox="1"/>
          <p:nvPr/>
        </p:nvSpPr>
        <p:spPr>
          <a:xfrm>
            <a:off x="884996" y="5500276"/>
            <a:ext cx="2161868" cy="584775"/>
          </a:xfrm>
          <a:prstGeom prst="rect">
            <a:avLst/>
          </a:prstGeom>
          <a:noFill/>
        </p:spPr>
        <p:txBody>
          <a:bodyPr wrap="square" rtlCol="0">
            <a:spAutoFit/>
          </a:bodyPr>
          <a:lstStyle/>
          <a:p>
            <a:r>
              <a:rPr lang="en-US" sz="3200" b="1" dirty="0" smtClean="0">
                <a:solidFill>
                  <a:srgbClr val="BF5700"/>
                </a:solidFill>
                <a:latin typeface="Times New Roman" panose="02020603050405020304" pitchFamily="18" charset="0"/>
                <a:cs typeface="Times New Roman" panose="02020603050405020304" pitchFamily="18" charset="0"/>
              </a:rPr>
              <a:t>Offer Hope</a:t>
            </a:r>
            <a:endParaRPr lang="en-US" sz="3200" b="1" dirty="0">
              <a:solidFill>
                <a:srgbClr val="BF5700"/>
              </a:solidFill>
              <a:latin typeface="Times New Roman" panose="02020603050405020304" pitchFamily="18" charset="0"/>
              <a:cs typeface="Times New Roman" panose="02020603050405020304" pitchFamily="18" charset="0"/>
            </a:endParaRPr>
          </a:p>
        </p:txBody>
      </p:sp>
      <p:sp>
        <p:nvSpPr>
          <p:cNvPr id="10" name="직사각형 9"/>
          <p:cNvSpPr/>
          <p:nvPr/>
        </p:nvSpPr>
        <p:spPr>
          <a:xfrm>
            <a:off x="3451191" y="3369780"/>
            <a:ext cx="5388009" cy="2123658"/>
          </a:xfrm>
          <a:prstGeom prst="rect">
            <a:avLst/>
          </a:prstGeom>
        </p:spPr>
        <p:txBody>
          <a:bodyPr wrap="square">
            <a:spAutoFit/>
          </a:bodyPr>
          <a:lstStyle/>
          <a:p>
            <a:pPr marL="342900" indent="-342900">
              <a:buFont typeface="Arial" panose="020B0604020202020204" pitchFamily="34" charset="0"/>
              <a:buChar char="•"/>
            </a:pPr>
            <a:r>
              <a:rPr lang="en-US" sz="2200" dirty="0" smtClean="0">
                <a:latin typeface="Times New Roman" panose="02020603050405020304" pitchFamily="18" charset="0"/>
                <a:ea typeface="Times" pitchFamily="-84" charset="0"/>
                <a:cs typeface="Times New Roman" panose="02020603050405020304" pitchFamily="18" charset="0"/>
              </a:rPr>
              <a:t>Be able to provide </a:t>
            </a:r>
            <a:r>
              <a:rPr lang="en-US" sz="2200" dirty="0">
                <a:latin typeface="Times New Roman" panose="02020603050405020304" pitchFamily="18" charset="0"/>
                <a:ea typeface="Times" pitchFamily="-84" charset="0"/>
                <a:cs typeface="Times New Roman" panose="02020603050405020304" pitchFamily="18" charset="0"/>
              </a:rPr>
              <a:t>enough hope to enable a student to consult a professional or other appropriate </a:t>
            </a:r>
            <a:r>
              <a:rPr lang="en-US" sz="2200" dirty="0" smtClean="0">
                <a:latin typeface="Times New Roman" panose="02020603050405020304" pitchFamily="18" charset="0"/>
                <a:ea typeface="Times" pitchFamily="-84" charset="0"/>
                <a:cs typeface="Times New Roman" panose="02020603050405020304" pitchFamily="18" charset="0"/>
              </a:rPr>
              <a:t>person</a:t>
            </a:r>
          </a:p>
          <a:p>
            <a:pPr marL="342900" indent="-342900">
              <a:buFont typeface="Arial" panose="020B0604020202020204" pitchFamily="34" charset="0"/>
              <a:buChar char="•"/>
            </a:pPr>
            <a:r>
              <a:rPr lang="en-US" sz="2200" dirty="0">
                <a:latin typeface="Times New Roman" panose="02020603050405020304" pitchFamily="18" charset="0"/>
                <a:ea typeface="Times" pitchFamily="-84" charset="0"/>
                <a:cs typeface="Times New Roman" panose="02020603050405020304" pitchFamily="18" charset="0"/>
              </a:rPr>
              <a:t>M</a:t>
            </a:r>
            <a:r>
              <a:rPr lang="en-US" sz="2200" dirty="0" smtClean="0">
                <a:latin typeface="Times New Roman" panose="02020603050405020304" pitchFamily="18" charset="0"/>
                <a:ea typeface="Times" pitchFamily="-84" charset="0"/>
                <a:cs typeface="Times New Roman" panose="02020603050405020304" pitchFamily="18" charset="0"/>
              </a:rPr>
              <a:t>ay </a:t>
            </a:r>
            <a:r>
              <a:rPr lang="en-US" sz="2200" dirty="0">
                <a:latin typeface="Times New Roman" panose="02020603050405020304" pitchFamily="18" charset="0"/>
                <a:ea typeface="Times" pitchFamily="-84" charset="0"/>
                <a:cs typeface="Times New Roman" panose="02020603050405020304" pitchFamily="18" charset="0"/>
              </a:rPr>
              <a:t>include seeking help (CMHC), involving their </a:t>
            </a:r>
            <a:r>
              <a:rPr lang="en-US" sz="2200" dirty="0" smtClean="0">
                <a:latin typeface="Times New Roman" panose="02020603050405020304" pitchFamily="18" charset="0"/>
                <a:ea typeface="Times" pitchFamily="-84" charset="0"/>
                <a:cs typeface="Times New Roman" panose="02020603050405020304" pitchFamily="18" charset="0"/>
              </a:rPr>
              <a:t>family</a:t>
            </a:r>
            <a:r>
              <a:rPr lang="en-US" sz="2200" dirty="0">
                <a:latin typeface="Times New Roman" panose="02020603050405020304" pitchFamily="18" charset="0"/>
                <a:ea typeface="Times" pitchFamily="-84" charset="0"/>
                <a:cs typeface="Times New Roman" panose="02020603050405020304" pitchFamily="18" charset="0"/>
              </a:rPr>
              <a:t> </a:t>
            </a:r>
            <a:r>
              <a:rPr lang="en-US" sz="2200" dirty="0" smtClean="0">
                <a:latin typeface="Times New Roman" panose="02020603050405020304" pitchFamily="18" charset="0"/>
                <a:ea typeface="Times" pitchFamily="-84" charset="0"/>
                <a:cs typeface="Times New Roman" panose="02020603050405020304" pitchFamily="18" charset="0"/>
              </a:rPr>
              <a:t>and talking </a:t>
            </a:r>
            <a:r>
              <a:rPr lang="en-US" sz="2200" dirty="0">
                <a:latin typeface="Times New Roman" panose="02020603050405020304" pitchFamily="18" charset="0"/>
                <a:ea typeface="Times" pitchFamily="-84" charset="0"/>
                <a:cs typeface="Times New Roman" panose="02020603050405020304" pitchFamily="18" charset="0"/>
              </a:rPr>
              <a:t>to </a:t>
            </a:r>
            <a:r>
              <a:rPr lang="en-US" sz="2200" dirty="0" smtClean="0">
                <a:latin typeface="Times New Roman" panose="02020603050405020304" pitchFamily="18" charset="0"/>
                <a:ea typeface="Times" pitchFamily="-84" charset="0"/>
                <a:cs typeface="Times New Roman" panose="02020603050405020304" pitchFamily="18" charset="0"/>
              </a:rPr>
              <a:t>friends </a:t>
            </a:r>
            <a:endParaRPr lang="en-US" sz="2200" dirty="0">
              <a:latin typeface="Times New Roman" panose="02020603050405020304" pitchFamily="18" charset="0"/>
              <a:cs typeface="Times New Roman" panose="02020603050405020304" pitchFamily="18" charset="0"/>
            </a:endParaRPr>
          </a:p>
        </p:txBody>
      </p:sp>
      <p:sp>
        <p:nvSpPr>
          <p:cNvPr id="12" name="Title 1"/>
          <p:cNvSpPr txBox="1">
            <a:spLocks/>
          </p:cNvSpPr>
          <p:nvPr/>
        </p:nvSpPr>
        <p:spPr>
          <a:xfrm>
            <a:off x="1347537" y="885747"/>
            <a:ext cx="6625389"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How to approach student</a:t>
            </a:r>
            <a:br>
              <a:rPr lang="en-US" sz="2800" b="1" dirty="0" smtClean="0">
                <a:solidFill>
                  <a:srgbClr val="BF5700"/>
                </a:solidFill>
                <a:latin typeface="Times New Roman" panose="02020603050405020304" pitchFamily="18" charset="0"/>
                <a:cs typeface="Times New Roman" panose="02020603050405020304" pitchFamily="18" charset="0"/>
              </a:rPr>
            </a:br>
            <a:r>
              <a:rPr lang="en-US" sz="2800" b="1" dirty="0" smtClean="0">
                <a:solidFill>
                  <a:srgbClr val="BF5700"/>
                </a:solidFill>
                <a:latin typeface="Times New Roman" panose="02020603050405020304" pitchFamily="18" charset="0"/>
                <a:cs typeface="Times New Roman" panose="02020603050405020304" pitchFamily="18" charset="0"/>
              </a:rPr>
              <a:t>in distress &amp; disruptive behavior</a:t>
            </a:r>
            <a:endParaRPr lang="en-US" sz="2800" b="1" dirty="0">
              <a:solidFill>
                <a:srgbClr val="BF5700"/>
              </a:solidFill>
              <a:latin typeface="Times New Roman" panose="02020603050405020304" pitchFamily="18" charset="0"/>
              <a:cs typeface="Times New Roman" panose="02020603050405020304" pitchFamily="18" charset="0"/>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415" y="3289996"/>
            <a:ext cx="2861030" cy="1905491"/>
          </a:xfrm>
          <a:prstGeom prst="rect">
            <a:avLst/>
          </a:prstGeom>
        </p:spPr>
      </p:pic>
    </p:spTree>
    <p:extLst>
      <p:ext uri="{BB962C8B-B14F-4D97-AF65-F5344CB8AC3E}">
        <p14:creationId xmlns:p14="http://schemas.microsoft.com/office/powerpoint/2010/main" val="9216118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96069" y="1615587"/>
            <a:ext cx="5520330" cy="3171317"/>
          </a:xfrm>
          <a:prstGeom prst="rect">
            <a:avLst/>
          </a:prstGeom>
          <a:noFill/>
        </p:spPr>
        <p:txBody>
          <a:bodyPr wrap="square" rtlCol="0">
            <a:spAutoFit/>
          </a:bodyPr>
          <a:lstStyle/>
          <a:p>
            <a:pPr marL="342900" indent="-342900">
              <a:lnSpc>
                <a:spcPct val="200000"/>
              </a:lnSpc>
              <a:buAutoNum type="arabicPeriod"/>
            </a:pPr>
            <a:r>
              <a:rPr lang="en-US" sz="2600" dirty="0" smtClean="0">
                <a:solidFill>
                  <a:srgbClr val="BF5700"/>
                </a:solidFill>
                <a:latin typeface="Times New Roman" panose="02020603050405020304" pitchFamily="18" charset="0"/>
                <a:cs typeface="Times New Roman" panose="02020603050405020304" pitchFamily="18" charset="0"/>
              </a:rPr>
              <a:t>Distress </a:t>
            </a:r>
            <a:r>
              <a:rPr lang="en-US" sz="2600" dirty="0" smtClean="0">
                <a:solidFill>
                  <a:srgbClr val="BF5700"/>
                </a:solidFill>
                <a:latin typeface="Times New Roman" panose="02020603050405020304" pitchFamily="18" charset="0"/>
                <a:cs typeface="Times New Roman" panose="02020603050405020304" pitchFamily="18" charset="0"/>
              </a:rPr>
              <a:t>&amp; Disruptive Behavior</a:t>
            </a:r>
          </a:p>
          <a:p>
            <a:pPr marL="342900" indent="-342900">
              <a:lnSpc>
                <a:spcPct val="200000"/>
              </a:lnSpc>
              <a:buAutoNum type="arabicPeriod"/>
            </a:pPr>
            <a:r>
              <a:rPr lang="en-US" sz="2600" dirty="0" smtClean="0">
                <a:solidFill>
                  <a:srgbClr val="BF5700"/>
                </a:solidFill>
                <a:latin typeface="Times New Roman" panose="02020603050405020304" pitchFamily="18" charset="0"/>
                <a:cs typeface="Times New Roman" panose="02020603050405020304" pitchFamily="18" charset="0"/>
              </a:rPr>
              <a:t>Title IX</a:t>
            </a:r>
          </a:p>
          <a:p>
            <a:pPr marL="342900" indent="-342900">
              <a:lnSpc>
                <a:spcPct val="200000"/>
              </a:lnSpc>
              <a:buAutoNum type="arabicPeriod"/>
            </a:pPr>
            <a:r>
              <a:rPr lang="en-US" sz="2600" dirty="0" smtClean="0">
                <a:solidFill>
                  <a:srgbClr val="BF5700"/>
                </a:solidFill>
                <a:latin typeface="Times New Roman" panose="02020603050405020304" pitchFamily="18" charset="0"/>
                <a:cs typeface="Times New Roman" panose="02020603050405020304" pitchFamily="18" charset="0"/>
              </a:rPr>
              <a:t>BE SAFE Campaign</a:t>
            </a:r>
          </a:p>
          <a:p>
            <a:pPr marL="342900" indent="-342900">
              <a:lnSpc>
                <a:spcPct val="200000"/>
              </a:lnSpc>
              <a:buAutoNum type="arabicPeriod"/>
            </a:pPr>
            <a:r>
              <a:rPr lang="en-US" sz="2600" dirty="0" smtClean="0">
                <a:solidFill>
                  <a:srgbClr val="BF5700"/>
                </a:solidFill>
                <a:latin typeface="Times New Roman" panose="02020603050405020304" pitchFamily="18" charset="0"/>
                <a:cs typeface="Times New Roman" panose="02020603050405020304" pitchFamily="18" charset="0"/>
              </a:rPr>
              <a:t>Campus Violence &amp; Campus Carry</a:t>
            </a:r>
            <a:endParaRPr lang="en-US" sz="2600" dirty="0">
              <a:solidFill>
                <a:srgbClr val="BF570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3128785" y="924581"/>
            <a:ext cx="2886431" cy="523220"/>
          </a:xfrm>
          <a:prstGeom prst="rect">
            <a:avLst/>
          </a:prstGeom>
          <a:noFill/>
        </p:spPr>
        <p:txBody>
          <a:bodyPr wrap="none" rtlCol="0">
            <a:spAutoFit/>
          </a:bodyPr>
          <a:lstStyle/>
          <a:p>
            <a:pPr algn="ctr"/>
            <a:r>
              <a:rPr lang="en-US" sz="2800" b="1" dirty="0">
                <a:solidFill>
                  <a:srgbClr val="BF5700"/>
                </a:solidFill>
                <a:latin typeface="Times New Roman" panose="02020603050405020304" pitchFamily="18" charset="0"/>
                <a:cs typeface="Times New Roman" panose="02020603050405020304" pitchFamily="18" charset="0"/>
              </a:rPr>
              <a:t>Table of Contents</a:t>
            </a:r>
          </a:p>
        </p:txBody>
      </p:sp>
    </p:spTree>
    <p:extLst>
      <p:ext uri="{BB962C8B-B14F-4D97-AF65-F5344CB8AC3E}">
        <p14:creationId xmlns:p14="http://schemas.microsoft.com/office/powerpoint/2010/main" val="913686433"/>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09074" y="912082"/>
            <a:ext cx="7868653"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Tips! Final Considerations for Judgement</a:t>
            </a:r>
            <a:endParaRPr lang="en-US" sz="2800" b="1" dirty="0">
              <a:solidFill>
                <a:srgbClr val="BF570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069432" y="1797821"/>
            <a:ext cx="5347939" cy="3785652"/>
          </a:xfrm>
          <a:prstGeom prst="rect">
            <a:avLst/>
          </a:prstGeom>
          <a:noFill/>
        </p:spPr>
        <p:txBody>
          <a:bodyPr wrap="none" rtlCol="0">
            <a:spAutoFit/>
          </a:bodyPr>
          <a:lstStyle/>
          <a:p>
            <a:pPr marL="342900" indent="-342900">
              <a:lnSpc>
                <a:spcPct val="2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No Single “right” way to respond</a:t>
            </a:r>
          </a:p>
          <a:p>
            <a:pPr marL="342900" indent="-342900">
              <a:lnSpc>
                <a:spcPct val="2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Need for consultation and/or support</a:t>
            </a:r>
          </a:p>
          <a:p>
            <a:pPr marL="342900" indent="-342900">
              <a:lnSpc>
                <a:spcPct val="2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Consider scope of your role in advance</a:t>
            </a:r>
          </a:p>
          <a:p>
            <a:pPr marL="342900" indent="-342900">
              <a:lnSpc>
                <a:spcPct val="2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Avoid making promises you can’t keep</a:t>
            </a:r>
          </a:p>
        </p:txBody>
      </p:sp>
    </p:spTree>
    <p:extLst>
      <p:ext uri="{BB962C8B-B14F-4D97-AF65-F5344CB8AC3E}">
        <p14:creationId xmlns:p14="http://schemas.microsoft.com/office/powerpoint/2010/main" val="222432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131876" y="737711"/>
            <a:ext cx="5470357"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How to Respond Disruption</a:t>
            </a:r>
            <a:endParaRPr lang="en-US" sz="2800" b="1" dirty="0">
              <a:solidFill>
                <a:srgbClr val="BF5700"/>
              </a:solidFill>
              <a:latin typeface="Times New Roman" panose="02020603050405020304" pitchFamily="18" charset="0"/>
              <a:cs typeface="Times New Roman" panose="02020603050405020304" pitchFamily="18" charset="0"/>
            </a:endParaRPr>
          </a:p>
        </p:txBody>
      </p:sp>
      <p:grpSp>
        <p:nvGrpSpPr>
          <p:cNvPr id="3" name="그룹 2"/>
          <p:cNvGrpSpPr/>
          <p:nvPr/>
        </p:nvGrpSpPr>
        <p:grpSpPr>
          <a:xfrm>
            <a:off x="1675709" y="1622876"/>
            <a:ext cx="5938208" cy="4498466"/>
            <a:chOff x="1675709" y="1622876"/>
            <a:chExt cx="5938208" cy="4498466"/>
          </a:xfrm>
        </p:grpSpPr>
        <p:grpSp>
          <p:nvGrpSpPr>
            <p:cNvPr id="19" name="그룹 18"/>
            <p:cNvGrpSpPr/>
            <p:nvPr/>
          </p:nvGrpSpPr>
          <p:grpSpPr>
            <a:xfrm>
              <a:off x="1675709" y="1622876"/>
              <a:ext cx="5938208" cy="2142198"/>
              <a:chOff x="1675709" y="1622876"/>
              <a:chExt cx="5938208" cy="2142198"/>
            </a:xfrm>
          </p:grpSpPr>
          <p:sp>
            <p:nvSpPr>
              <p:cNvPr id="15" name="자유형 14"/>
              <p:cNvSpPr/>
              <p:nvPr/>
            </p:nvSpPr>
            <p:spPr>
              <a:xfrm>
                <a:off x="1675709" y="1622876"/>
                <a:ext cx="2743200" cy="2103120"/>
              </a:xfrm>
              <a:custGeom>
                <a:avLst/>
                <a:gdLst>
                  <a:gd name="connsiteX0" fmla="*/ 0 w 1828800"/>
                  <a:gd name="connsiteY0" fmla="*/ 304806 h 1828800"/>
                  <a:gd name="connsiteX1" fmla="*/ 304806 w 1828800"/>
                  <a:gd name="connsiteY1" fmla="*/ 0 h 1828800"/>
                  <a:gd name="connsiteX2" fmla="*/ 1523994 w 1828800"/>
                  <a:gd name="connsiteY2" fmla="*/ 0 h 1828800"/>
                  <a:gd name="connsiteX3" fmla="*/ 1828800 w 1828800"/>
                  <a:gd name="connsiteY3" fmla="*/ 304806 h 1828800"/>
                  <a:gd name="connsiteX4" fmla="*/ 1828800 w 1828800"/>
                  <a:gd name="connsiteY4" fmla="*/ 1523994 h 1828800"/>
                  <a:gd name="connsiteX5" fmla="*/ 1523994 w 1828800"/>
                  <a:gd name="connsiteY5" fmla="*/ 1828800 h 1828800"/>
                  <a:gd name="connsiteX6" fmla="*/ 304806 w 1828800"/>
                  <a:gd name="connsiteY6" fmla="*/ 1828800 h 1828800"/>
                  <a:gd name="connsiteX7" fmla="*/ 0 w 1828800"/>
                  <a:gd name="connsiteY7" fmla="*/ 1523994 h 1828800"/>
                  <a:gd name="connsiteX8" fmla="*/ 0 w 1828800"/>
                  <a:gd name="connsiteY8" fmla="*/ 304806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0" h="1828800">
                    <a:moveTo>
                      <a:pt x="0" y="304806"/>
                    </a:moveTo>
                    <a:cubicBezTo>
                      <a:pt x="0" y="136466"/>
                      <a:pt x="136466" y="0"/>
                      <a:pt x="304806" y="0"/>
                    </a:cubicBezTo>
                    <a:lnTo>
                      <a:pt x="1523994" y="0"/>
                    </a:lnTo>
                    <a:cubicBezTo>
                      <a:pt x="1692334" y="0"/>
                      <a:pt x="1828800" y="136466"/>
                      <a:pt x="1828800" y="304806"/>
                    </a:cubicBezTo>
                    <a:lnTo>
                      <a:pt x="1828800" y="1523994"/>
                    </a:lnTo>
                    <a:cubicBezTo>
                      <a:pt x="1828800" y="1692334"/>
                      <a:pt x="1692334" y="1828800"/>
                      <a:pt x="1523994" y="1828800"/>
                    </a:cubicBezTo>
                    <a:lnTo>
                      <a:pt x="304806" y="1828800"/>
                    </a:lnTo>
                    <a:cubicBezTo>
                      <a:pt x="136466" y="1828800"/>
                      <a:pt x="0" y="1692334"/>
                      <a:pt x="0" y="1523994"/>
                    </a:cubicBezTo>
                    <a:lnTo>
                      <a:pt x="0" y="304806"/>
                    </a:lnTo>
                    <a:close/>
                  </a:path>
                </a:pathLst>
              </a:custGeom>
            </p:spPr>
            <p:style>
              <a:lnRef idx="2">
                <a:schemeClr val="lt1">
                  <a:hueOff val="0"/>
                  <a:satOff val="0"/>
                  <a:lumOff val="0"/>
                  <a:alphaOff val="0"/>
                </a:schemeClr>
              </a:lnRef>
              <a:fillRef idx="1">
                <a:schemeClr val="accent2">
                  <a:alpha val="90000"/>
                  <a:hueOff val="0"/>
                  <a:satOff val="0"/>
                  <a:lumOff val="0"/>
                  <a:alphaOff val="0"/>
                </a:schemeClr>
              </a:fillRef>
              <a:effectRef idx="0">
                <a:schemeClr val="accent2">
                  <a:alpha val="90000"/>
                  <a:hueOff val="0"/>
                  <a:satOff val="0"/>
                  <a:lumOff val="0"/>
                  <a:alphaOff val="0"/>
                </a:schemeClr>
              </a:effectRef>
              <a:fontRef idx="minor">
                <a:schemeClr val="lt1"/>
              </a:fontRef>
            </p:style>
            <p:txBody>
              <a:bodyPr spcFirstLastPara="0" vert="horz" wrap="square" lIns="165475" tIns="165475" rIns="165475" bIns="165475" numCol="1" spcCol="1270" anchor="ctr" anchorCtr="0">
                <a:noAutofit/>
              </a:bodyPr>
              <a:lstStyle/>
              <a:p>
                <a:pPr lvl="0" algn="ctr" defTabSz="889000" latinLnBrk="1">
                  <a:lnSpc>
                    <a:spcPct val="90000"/>
                  </a:lnSpc>
                  <a:spcBef>
                    <a:spcPct val="0"/>
                  </a:spcBef>
                  <a:spcAft>
                    <a:spcPct val="35000"/>
                  </a:spcAft>
                </a:pPr>
                <a:r>
                  <a:rPr lang="en-US" altLang="ko-KR" sz="2400" kern="1200" dirty="0" smtClean="0">
                    <a:solidFill>
                      <a:schemeClr val="tx1"/>
                    </a:solidFill>
                    <a:latin typeface="Times New Roman" panose="02020603050405020304" pitchFamily="18" charset="0"/>
                    <a:cs typeface="Times New Roman" panose="02020603050405020304" pitchFamily="18" charset="0"/>
                  </a:rPr>
                  <a:t>Address disruptive behavior early to prevent escalation</a:t>
                </a:r>
                <a:endParaRPr lang="ko-KR" altLang="en-US" sz="2400" kern="1200" dirty="0">
                  <a:solidFill>
                    <a:schemeClr val="tx1"/>
                  </a:solidFill>
                  <a:latin typeface="Times New Roman" panose="02020603050405020304" pitchFamily="18" charset="0"/>
                  <a:cs typeface="Times New Roman" panose="02020603050405020304" pitchFamily="18" charset="0"/>
                </a:endParaRPr>
              </a:p>
            </p:txBody>
          </p:sp>
          <p:sp>
            <p:nvSpPr>
              <p:cNvPr id="16" name="자유형 15"/>
              <p:cNvSpPr/>
              <p:nvPr/>
            </p:nvSpPr>
            <p:spPr>
              <a:xfrm>
                <a:off x="4870717" y="1661954"/>
                <a:ext cx="2743200" cy="2103120"/>
              </a:xfrm>
              <a:custGeom>
                <a:avLst/>
                <a:gdLst>
                  <a:gd name="connsiteX0" fmla="*/ 0 w 1625600"/>
                  <a:gd name="connsiteY0" fmla="*/ 270939 h 1625600"/>
                  <a:gd name="connsiteX1" fmla="*/ 270939 w 1625600"/>
                  <a:gd name="connsiteY1" fmla="*/ 0 h 1625600"/>
                  <a:gd name="connsiteX2" fmla="*/ 1354661 w 1625600"/>
                  <a:gd name="connsiteY2" fmla="*/ 0 h 1625600"/>
                  <a:gd name="connsiteX3" fmla="*/ 1625600 w 1625600"/>
                  <a:gd name="connsiteY3" fmla="*/ 270939 h 1625600"/>
                  <a:gd name="connsiteX4" fmla="*/ 1625600 w 1625600"/>
                  <a:gd name="connsiteY4" fmla="*/ 1354661 h 1625600"/>
                  <a:gd name="connsiteX5" fmla="*/ 1354661 w 1625600"/>
                  <a:gd name="connsiteY5" fmla="*/ 1625600 h 1625600"/>
                  <a:gd name="connsiteX6" fmla="*/ 270939 w 1625600"/>
                  <a:gd name="connsiteY6" fmla="*/ 1625600 h 1625600"/>
                  <a:gd name="connsiteX7" fmla="*/ 0 w 1625600"/>
                  <a:gd name="connsiteY7" fmla="*/ 1354661 h 1625600"/>
                  <a:gd name="connsiteX8" fmla="*/ 0 w 1625600"/>
                  <a:gd name="connsiteY8" fmla="*/ 270939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600" h="1625600">
                    <a:moveTo>
                      <a:pt x="0" y="270939"/>
                    </a:moveTo>
                    <a:cubicBezTo>
                      <a:pt x="0" y="121304"/>
                      <a:pt x="121304" y="0"/>
                      <a:pt x="270939" y="0"/>
                    </a:cubicBezTo>
                    <a:lnTo>
                      <a:pt x="1354661" y="0"/>
                    </a:lnTo>
                    <a:cubicBezTo>
                      <a:pt x="1504296" y="0"/>
                      <a:pt x="1625600" y="121304"/>
                      <a:pt x="1625600" y="270939"/>
                    </a:cubicBezTo>
                    <a:lnTo>
                      <a:pt x="1625600" y="1354661"/>
                    </a:lnTo>
                    <a:cubicBezTo>
                      <a:pt x="1625600" y="1504296"/>
                      <a:pt x="1504296" y="1625600"/>
                      <a:pt x="1354661" y="1625600"/>
                    </a:cubicBezTo>
                    <a:lnTo>
                      <a:pt x="270939" y="1625600"/>
                    </a:lnTo>
                    <a:cubicBezTo>
                      <a:pt x="121304" y="1625600"/>
                      <a:pt x="0" y="1504296"/>
                      <a:pt x="0" y="1354661"/>
                    </a:cubicBezTo>
                    <a:lnTo>
                      <a:pt x="0" y="270939"/>
                    </a:lnTo>
                    <a:close/>
                  </a:path>
                </a:pathLst>
              </a:custGeom>
            </p:spPr>
            <p:style>
              <a:lnRef idx="2">
                <a:schemeClr val="lt1">
                  <a:hueOff val="0"/>
                  <a:satOff val="0"/>
                  <a:lumOff val="0"/>
                  <a:alphaOff val="0"/>
                </a:schemeClr>
              </a:lnRef>
              <a:fillRef idx="1">
                <a:schemeClr val="accent2">
                  <a:alpha val="90000"/>
                  <a:hueOff val="0"/>
                  <a:satOff val="0"/>
                  <a:lumOff val="0"/>
                  <a:alphaOff val="-13333"/>
                </a:schemeClr>
              </a:fillRef>
              <a:effectRef idx="0">
                <a:schemeClr val="accent2">
                  <a:alpha val="90000"/>
                  <a:hueOff val="0"/>
                  <a:satOff val="0"/>
                  <a:lumOff val="0"/>
                  <a:alphaOff val="-13333"/>
                </a:schemeClr>
              </a:effectRef>
              <a:fontRef idx="minor">
                <a:schemeClr val="lt1"/>
              </a:fontRef>
            </p:style>
            <p:txBody>
              <a:bodyPr spcFirstLastPara="0" vert="horz" wrap="square" lIns="155555" tIns="155555" rIns="155555" bIns="155555" numCol="1" spcCol="1270" anchor="ctr" anchorCtr="0">
                <a:noAutofit/>
              </a:bodyPr>
              <a:lstStyle/>
              <a:p>
                <a:pPr lvl="0" algn="ctr" defTabSz="889000" latinLnBrk="1">
                  <a:lnSpc>
                    <a:spcPct val="90000"/>
                  </a:lnSpc>
                  <a:spcBef>
                    <a:spcPct val="0"/>
                  </a:spcBef>
                  <a:spcAft>
                    <a:spcPct val="35000"/>
                  </a:spcAft>
                </a:pPr>
                <a:r>
                  <a:rPr lang="en-US" altLang="ko-KR" sz="2400" kern="1200" dirty="0" smtClean="0">
                    <a:solidFill>
                      <a:schemeClr val="tx1"/>
                    </a:solidFill>
                    <a:latin typeface="Times New Roman" panose="02020603050405020304" pitchFamily="18" charset="0"/>
                    <a:cs typeface="Times New Roman" panose="02020603050405020304" pitchFamily="18" charset="0"/>
                  </a:rPr>
                  <a:t>Remember distress can present as disruption</a:t>
                </a:r>
                <a:endParaRPr lang="ko-KR" altLang="en-US" sz="2400" kern="1200" dirty="0">
                  <a:solidFill>
                    <a:schemeClr val="tx1"/>
                  </a:solidFill>
                  <a:latin typeface="Times New Roman" panose="02020603050405020304" pitchFamily="18" charset="0"/>
                  <a:cs typeface="Times New Roman" panose="02020603050405020304" pitchFamily="18" charset="0"/>
                </a:endParaRPr>
              </a:p>
            </p:txBody>
          </p:sp>
        </p:grpSp>
        <p:grpSp>
          <p:nvGrpSpPr>
            <p:cNvPr id="20" name="그룹 19"/>
            <p:cNvGrpSpPr/>
            <p:nvPr/>
          </p:nvGrpSpPr>
          <p:grpSpPr>
            <a:xfrm>
              <a:off x="1675709" y="3989314"/>
              <a:ext cx="5938208" cy="2132028"/>
              <a:chOff x="1675709" y="3989314"/>
              <a:chExt cx="5938208" cy="2132028"/>
            </a:xfrm>
          </p:grpSpPr>
          <p:sp>
            <p:nvSpPr>
              <p:cNvPr id="17" name="자유형 16"/>
              <p:cNvSpPr/>
              <p:nvPr/>
            </p:nvSpPr>
            <p:spPr>
              <a:xfrm>
                <a:off x="1675709" y="3989314"/>
                <a:ext cx="2743200" cy="2103120"/>
              </a:xfrm>
              <a:custGeom>
                <a:avLst/>
                <a:gdLst>
                  <a:gd name="connsiteX0" fmla="*/ 0 w 1625600"/>
                  <a:gd name="connsiteY0" fmla="*/ 270939 h 1625600"/>
                  <a:gd name="connsiteX1" fmla="*/ 270939 w 1625600"/>
                  <a:gd name="connsiteY1" fmla="*/ 0 h 1625600"/>
                  <a:gd name="connsiteX2" fmla="*/ 1354661 w 1625600"/>
                  <a:gd name="connsiteY2" fmla="*/ 0 h 1625600"/>
                  <a:gd name="connsiteX3" fmla="*/ 1625600 w 1625600"/>
                  <a:gd name="connsiteY3" fmla="*/ 270939 h 1625600"/>
                  <a:gd name="connsiteX4" fmla="*/ 1625600 w 1625600"/>
                  <a:gd name="connsiteY4" fmla="*/ 1354661 h 1625600"/>
                  <a:gd name="connsiteX5" fmla="*/ 1354661 w 1625600"/>
                  <a:gd name="connsiteY5" fmla="*/ 1625600 h 1625600"/>
                  <a:gd name="connsiteX6" fmla="*/ 270939 w 1625600"/>
                  <a:gd name="connsiteY6" fmla="*/ 1625600 h 1625600"/>
                  <a:gd name="connsiteX7" fmla="*/ 0 w 1625600"/>
                  <a:gd name="connsiteY7" fmla="*/ 1354661 h 1625600"/>
                  <a:gd name="connsiteX8" fmla="*/ 0 w 1625600"/>
                  <a:gd name="connsiteY8" fmla="*/ 270939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600" h="1625600">
                    <a:moveTo>
                      <a:pt x="0" y="270939"/>
                    </a:moveTo>
                    <a:cubicBezTo>
                      <a:pt x="0" y="121304"/>
                      <a:pt x="121304" y="0"/>
                      <a:pt x="270939" y="0"/>
                    </a:cubicBezTo>
                    <a:lnTo>
                      <a:pt x="1354661" y="0"/>
                    </a:lnTo>
                    <a:cubicBezTo>
                      <a:pt x="1504296" y="0"/>
                      <a:pt x="1625600" y="121304"/>
                      <a:pt x="1625600" y="270939"/>
                    </a:cubicBezTo>
                    <a:lnTo>
                      <a:pt x="1625600" y="1354661"/>
                    </a:lnTo>
                    <a:cubicBezTo>
                      <a:pt x="1625600" y="1504296"/>
                      <a:pt x="1504296" y="1625600"/>
                      <a:pt x="1354661" y="1625600"/>
                    </a:cubicBezTo>
                    <a:lnTo>
                      <a:pt x="270939" y="1625600"/>
                    </a:lnTo>
                    <a:cubicBezTo>
                      <a:pt x="121304" y="1625600"/>
                      <a:pt x="0" y="1504296"/>
                      <a:pt x="0" y="1354661"/>
                    </a:cubicBezTo>
                    <a:lnTo>
                      <a:pt x="0" y="270939"/>
                    </a:lnTo>
                    <a:close/>
                  </a:path>
                </a:pathLst>
              </a:custGeom>
            </p:spPr>
            <p:style>
              <a:lnRef idx="2">
                <a:schemeClr val="lt1">
                  <a:hueOff val="0"/>
                  <a:satOff val="0"/>
                  <a:lumOff val="0"/>
                  <a:alphaOff val="0"/>
                </a:schemeClr>
              </a:lnRef>
              <a:fillRef idx="1">
                <a:schemeClr val="accent2">
                  <a:alpha val="90000"/>
                  <a:hueOff val="0"/>
                  <a:satOff val="0"/>
                  <a:lumOff val="0"/>
                  <a:alphaOff val="-26667"/>
                </a:schemeClr>
              </a:fillRef>
              <a:effectRef idx="0">
                <a:schemeClr val="accent2">
                  <a:alpha val="90000"/>
                  <a:hueOff val="0"/>
                  <a:satOff val="0"/>
                  <a:lumOff val="0"/>
                  <a:alphaOff val="-26667"/>
                </a:schemeClr>
              </a:effectRef>
              <a:fontRef idx="minor">
                <a:schemeClr val="lt1"/>
              </a:fontRef>
            </p:style>
            <p:txBody>
              <a:bodyPr spcFirstLastPara="0" vert="horz" wrap="square" lIns="155555" tIns="155555" rIns="155555" bIns="155555" numCol="1" spcCol="1270" anchor="ctr" anchorCtr="0">
                <a:noAutofit/>
              </a:bodyPr>
              <a:lstStyle/>
              <a:p>
                <a:pPr lvl="0" algn="ctr" defTabSz="889000" latinLnBrk="1">
                  <a:lnSpc>
                    <a:spcPct val="90000"/>
                  </a:lnSpc>
                  <a:spcBef>
                    <a:spcPct val="0"/>
                  </a:spcBef>
                  <a:spcAft>
                    <a:spcPct val="35000"/>
                  </a:spcAft>
                </a:pPr>
                <a:r>
                  <a:rPr lang="en-US" altLang="ko-KR" sz="2400" kern="1200" dirty="0" smtClean="0">
                    <a:solidFill>
                      <a:schemeClr val="tx1"/>
                    </a:solidFill>
                    <a:latin typeface="Times New Roman" panose="02020603050405020304" pitchFamily="18" charset="0"/>
                    <a:cs typeface="Times New Roman" panose="02020603050405020304" pitchFamily="18" charset="0"/>
                  </a:rPr>
                  <a:t>Set expectations</a:t>
                </a:r>
                <a:endParaRPr lang="ko-KR" altLang="en-US" sz="2400" kern="1200" dirty="0">
                  <a:solidFill>
                    <a:schemeClr val="tx1"/>
                  </a:solidFill>
                  <a:latin typeface="Times New Roman" panose="02020603050405020304" pitchFamily="18" charset="0"/>
                  <a:cs typeface="Times New Roman" panose="02020603050405020304" pitchFamily="18" charset="0"/>
                </a:endParaRPr>
              </a:p>
            </p:txBody>
          </p:sp>
          <p:sp>
            <p:nvSpPr>
              <p:cNvPr id="18" name="자유형 17"/>
              <p:cNvSpPr/>
              <p:nvPr/>
            </p:nvSpPr>
            <p:spPr>
              <a:xfrm>
                <a:off x="4870717" y="4018222"/>
                <a:ext cx="2743200" cy="2103120"/>
              </a:xfrm>
              <a:custGeom>
                <a:avLst/>
                <a:gdLst>
                  <a:gd name="connsiteX0" fmla="*/ 0 w 1625600"/>
                  <a:gd name="connsiteY0" fmla="*/ 270939 h 1625600"/>
                  <a:gd name="connsiteX1" fmla="*/ 270939 w 1625600"/>
                  <a:gd name="connsiteY1" fmla="*/ 0 h 1625600"/>
                  <a:gd name="connsiteX2" fmla="*/ 1354661 w 1625600"/>
                  <a:gd name="connsiteY2" fmla="*/ 0 h 1625600"/>
                  <a:gd name="connsiteX3" fmla="*/ 1625600 w 1625600"/>
                  <a:gd name="connsiteY3" fmla="*/ 270939 h 1625600"/>
                  <a:gd name="connsiteX4" fmla="*/ 1625600 w 1625600"/>
                  <a:gd name="connsiteY4" fmla="*/ 1354661 h 1625600"/>
                  <a:gd name="connsiteX5" fmla="*/ 1354661 w 1625600"/>
                  <a:gd name="connsiteY5" fmla="*/ 1625600 h 1625600"/>
                  <a:gd name="connsiteX6" fmla="*/ 270939 w 1625600"/>
                  <a:gd name="connsiteY6" fmla="*/ 1625600 h 1625600"/>
                  <a:gd name="connsiteX7" fmla="*/ 0 w 1625600"/>
                  <a:gd name="connsiteY7" fmla="*/ 1354661 h 1625600"/>
                  <a:gd name="connsiteX8" fmla="*/ 0 w 1625600"/>
                  <a:gd name="connsiteY8" fmla="*/ 270939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600" h="1625600">
                    <a:moveTo>
                      <a:pt x="0" y="270939"/>
                    </a:moveTo>
                    <a:cubicBezTo>
                      <a:pt x="0" y="121304"/>
                      <a:pt x="121304" y="0"/>
                      <a:pt x="270939" y="0"/>
                    </a:cubicBezTo>
                    <a:lnTo>
                      <a:pt x="1354661" y="0"/>
                    </a:lnTo>
                    <a:cubicBezTo>
                      <a:pt x="1504296" y="0"/>
                      <a:pt x="1625600" y="121304"/>
                      <a:pt x="1625600" y="270939"/>
                    </a:cubicBezTo>
                    <a:lnTo>
                      <a:pt x="1625600" y="1354661"/>
                    </a:lnTo>
                    <a:cubicBezTo>
                      <a:pt x="1625600" y="1504296"/>
                      <a:pt x="1504296" y="1625600"/>
                      <a:pt x="1354661" y="1625600"/>
                    </a:cubicBezTo>
                    <a:lnTo>
                      <a:pt x="270939" y="1625600"/>
                    </a:lnTo>
                    <a:cubicBezTo>
                      <a:pt x="121304" y="1625600"/>
                      <a:pt x="0" y="1504296"/>
                      <a:pt x="0" y="1354661"/>
                    </a:cubicBezTo>
                    <a:lnTo>
                      <a:pt x="0" y="270939"/>
                    </a:lnTo>
                    <a:close/>
                  </a:path>
                </a:pathLst>
              </a:custGeom>
            </p:spPr>
            <p:style>
              <a:lnRef idx="2">
                <a:schemeClr val="lt1">
                  <a:hueOff val="0"/>
                  <a:satOff val="0"/>
                  <a:lumOff val="0"/>
                  <a:alphaOff val="0"/>
                </a:schemeClr>
              </a:lnRef>
              <a:fillRef idx="1">
                <a:schemeClr val="accent2">
                  <a:alpha val="90000"/>
                  <a:hueOff val="0"/>
                  <a:satOff val="0"/>
                  <a:lumOff val="0"/>
                  <a:alphaOff val="-40000"/>
                </a:schemeClr>
              </a:fillRef>
              <a:effectRef idx="0">
                <a:schemeClr val="accent2">
                  <a:alpha val="90000"/>
                  <a:hueOff val="0"/>
                  <a:satOff val="0"/>
                  <a:lumOff val="0"/>
                  <a:alphaOff val="-40000"/>
                </a:schemeClr>
              </a:effectRef>
              <a:fontRef idx="minor">
                <a:schemeClr val="lt1"/>
              </a:fontRef>
            </p:style>
            <p:txBody>
              <a:bodyPr spcFirstLastPara="0" vert="horz" wrap="square" lIns="155555" tIns="155555" rIns="155555" bIns="155555" numCol="1" spcCol="1270" anchor="ctr" anchorCtr="0">
                <a:noAutofit/>
              </a:bodyPr>
              <a:lstStyle/>
              <a:p>
                <a:pPr lvl="0" algn="ctr" defTabSz="889000" latinLnBrk="1">
                  <a:lnSpc>
                    <a:spcPct val="90000"/>
                  </a:lnSpc>
                  <a:spcBef>
                    <a:spcPct val="0"/>
                  </a:spcBef>
                  <a:spcAft>
                    <a:spcPct val="35000"/>
                  </a:spcAft>
                </a:pPr>
                <a:r>
                  <a:rPr lang="en-US" altLang="ko-KR" sz="2400" kern="1200" dirty="0" smtClean="0">
                    <a:solidFill>
                      <a:schemeClr val="tx1"/>
                    </a:solidFill>
                    <a:latin typeface="Times New Roman" panose="02020603050405020304" pitchFamily="18" charset="0"/>
                    <a:cs typeface="Times New Roman" panose="02020603050405020304" pitchFamily="18" charset="0"/>
                  </a:rPr>
                  <a:t>Consult</a:t>
                </a:r>
                <a:endParaRPr lang="ko-KR" altLang="en-US" sz="2400" kern="1200" dirty="0">
                  <a:solidFill>
                    <a:schemeClr val="tx1"/>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295050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131876" y="737711"/>
            <a:ext cx="5470357"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How to Respond Disruption</a:t>
            </a:r>
            <a:endParaRPr lang="en-US" sz="2800" b="1" dirty="0">
              <a:solidFill>
                <a:srgbClr val="BF5700"/>
              </a:solidFill>
              <a:latin typeface="Times New Roman" panose="02020603050405020304" pitchFamily="18" charset="0"/>
              <a:cs typeface="Times New Roman" panose="02020603050405020304" pitchFamily="18" charset="0"/>
            </a:endParaRPr>
          </a:p>
        </p:txBody>
      </p:sp>
      <p:grpSp>
        <p:nvGrpSpPr>
          <p:cNvPr id="5" name="그룹 4"/>
          <p:cNvGrpSpPr/>
          <p:nvPr/>
        </p:nvGrpSpPr>
        <p:grpSpPr>
          <a:xfrm>
            <a:off x="1675709" y="1622876"/>
            <a:ext cx="6730142" cy="5309150"/>
            <a:chOff x="1675709" y="1622876"/>
            <a:chExt cx="6730142" cy="5309150"/>
          </a:xfrm>
        </p:grpSpPr>
        <p:grpSp>
          <p:nvGrpSpPr>
            <p:cNvPr id="19" name="그룹 18"/>
            <p:cNvGrpSpPr/>
            <p:nvPr/>
          </p:nvGrpSpPr>
          <p:grpSpPr>
            <a:xfrm>
              <a:off x="1675709" y="1622876"/>
              <a:ext cx="5938208" cy="2142198"/>
              <a:chOff x="1675709" y="1622876"/>
              <a:chExt cx="5938208" cy="2142198"/>
            </a:xfrm>
            <a:solidFill>
              <a:schemeClr val="accent2">
                <a:lumMod val="20000"/>
                <a:lumOff val="80000"/>
              </a:schemeClr>
            </a:solidFill>
          </p:grpSpPr>
          <p:sp>
            <p:nvSpPr>
              <p:cNvPr id="15" name="자유형 14"/>
              <p:cNvSpPr/>
              <p:nvPr/>
            </p:nvSpPr>
            <p:spPr>
              <a:xfrm>
                <a:off x="1675709" y="1622876"/>
                <a:ext cx="2743200" cy="2103120"/>
              </a:xfrm>
              <a:custGeom>
                <a:avLst/>
                <a:gdLst>
                  <a:gd name="connsiteX0" fmla="*/ 0 w 1828800"/>
                  <a:gd name="connsiteY0" fmla="*/ 304806 h 1828800"/>
                  <a:gd name="connsiteX1" fmla="*/ 304806 w 1828800"/>
                  <a:gd name="connsiteY1" fmla="*/ 0 h 1828800"/>
                  <a:gd name="connsiteX2" fmla="*/ 1523994 w 1828800"/>
                  <a:gd name="connsiteY2" fmla="*/ 0 h 1828800"/>
                  <a:gd name="connsiteX3" fmla="*/ 1828800 w 1828800"/>
                  <a:gd name="connsiteY3" fmla="*/ 304806 h 1828800"/>
                  <a:gd name="connsiteX4" fmla="*/ 1828800 w 1828800"/>
                  <a:gd name="connsiteY4" fmla="*/ 1523994 h 1828800"/>
                  <a:gd name="connsiteX5" fmla="*/ 1523994 w 1828800"/>
                  <a:gd name="connsiteY5" fmla="*/ 1828800 h 1828800"/>
                  <a:gd name="connsiteX6" fmla="*/ 304806 w 1828800"/>
                  <a:gd name="connsiteY6" fmla="*/ 1828800 h 1828800"/>
                  <a:gd name="connsiteX7" fmla="*/ 0 w 1828800"/>
                  <a:gd name="connsiteY7" fmla="*/ 1523994 h 1828800"/>
                  <a:gd name="connsiteX8" fmla="*/ 0 w 1828800"/>
                  <a:gd name="connsiteY8" fmla="*/ 304806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0" h="1828800">
                    <a:moveTo>
                      <a:pt x="0" y="304806"/>
                    </a:moveTo>
                    <a:cubicBezTo>
                      <a:pt x="0" y="136466"/>
                      <a:pt x="136466" y="0"/>
                      <a:pt x="304806" y="0"/>
                    </a:cubicBezTo>
                    <a:lnTo>
                      <a:pt x="1523994" y="0"/>
                    </a:lnTo>
                    <a:cubicBezTo>
                      <a:pt x="1692334" y="0"/>
                      <a:pt x="1828800" y="136466"/>
                      <a:pt x="1828800" y="304806"/>
                    </a:cubicBezTo>
                    <a:lnTo>
                      <a:pt x="1828800" y="1523994"/>
                    </a:lnTo>
                    <a:cubicBezTo>
                      <a:pt x="1828800" y="1692334"/>
                      <a:pt x="1692334" y="1828800"/>
                      <a:pt x="1523994" y="1828800"/>
                    </a:cubicBezTo>
                    <a:lnTo>
                      <a:pt x="304806" y="1828800"/>
                    </a:lnTo>
                    <a:cubicBezTo>
                      <a:pt x="136466" y="1828800"/>
                      <a:pt x="0" y="1692334"/>
                      <a:pt x="0" y="1523994"/>
                    </a:cubicBezTo>
                    <a:lnTo>
                      <a:pt x="0" y="304806"/>
                    </a:lnTo>
                    <a:close/>
                  </a:path>
                </a:pathLst>
              </a:custGeom>
              <a:grpFill/>
            </p:spPr>
            <p:style>
              <a:lnRef idx="2">
                <a:schemeClr val="lt1">
                  <a:hueOff val="0"/>
                  <a:satOff val="0"/>
                  <a:lumOff val="0"/>
                  <a:alphaOff val="0"/>
                </a:schemeClr>
              </a:lnRef>
              <a:fillRef idx="1">
                <a:schemeClr val="accent2">
                  <a:alpha val="90000"/>
                  <a:hueOff val="0"/>
                  <a:satOff val="0"/>
                  <a:lumOff val="0"/>
                  <a:alphaOff val="0"/>
                </a:schemeClr>
              </a:fillRef>
              <a:effectRef idx="0">
                <a:schemeClr val="accent2">
                  <a:alpha val="90000"/>
                  <a:hueOff val="0"/>
                  <a:satOff val="0"/>
                  <a:lumOff val="0"/>
                  <a:alphaOff val="0"/>
                </a:schemeClr>
              </a:effectRef>
              <a:fontRef idx="minor">
                <a:schemeClr val="lt1"/>
              </a:fontRef>
            </p:style>
            <p:txBody>
              <a:bodyPr spcFirstLastPara="0" vert="horz" wrap="square" lIns="165475" tIns="165475" rIns="165475" bIns="165475" numCol="1" spcCol="1270" anchor="ctr" anchorCtr="0">
                <a:noAutofit/>
              </a:bodyPr>
              <a:lstStyle/>
              <a:p>
                <a:pPr lvl="0" algn="ctr" defTabSz="889000" latinLnBrk="1">
                  <a:lnSpc>
                    <a:spcPct val="90000"/>
                  </a:lnSpc>
                  <a:spcBef>
                    <a:spcPct val="0"/>
                  </a:spcBef>
                  <a:spcAft>
                    <a:spcPct val="35000"/>
                  </a:spcAft>
                </a:pPr>
                <a:r>
                  <a:rPr lang="en-US" altLang="ko-KR" sz="2400" kern="1200" dirty="0" smtClean="0">
                    <a:solidFill>
                      <a:schemeClr val="bg1">
                        <a:lumMod val="85000"/>
                      </a:schemeClr>
                    </a:solidFill>
                    <a:latin typeface="Times New Roman" panose="02020603050405020304" pitchFamily="18" charset="0"/>
                    <a:cs typeface="Times New Roman" panose="02020603050405020304" pitchFamily="18" charset="0"/>
                  </a:rPr>
                  <a:t>Address disruptive behavior early to prevent escalation</a:t>
                </a:r>
                <a:endParaRPr lang="ko-KR" altLang="en-US" sz="2400" kern="12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16" name="자유형 15"/>
              <p:cNvSpPr/>
              <p:nvPr/>
            </p:nvSpPr>
            <p:spPr>
              <a:xfrm>
                <a:off x="4870717" y="1661954"/>
                <a:ext cx="2743200" cy="2103120"/>
              </a:xfrm>
              <a:custGeom>
                <a:avLst/>
                <a:gdLst>
                  <a:gd name="connsiteX0" fmla="*/ 0 w 1625600"/>
                  <a:gd name="connsiteY0" fmla="*/ 270939 h 1625600"/>
                  <a:gd name="connsiteX1" fmla="*/ 270939 w 1625600"/>
                  <a:gd name="connsiteY1" fmla="*/ 0 h 1625600"/>
                  <a:gd name="connsiteX2" fmla="*/ 1354661 w 1625600"/>
                  <a:gd name="connsiteY2" fmla="*/ 0 h 1625600"/>
                  <a:gd name="connsiteX3" fmla="*/ 1625600 w 1625600"/>
                  <a:gd name="connsiteY3" fmla="*/ 270939 h 1625600"/>
                  <a:gd name="connsiteX4" fmla="*/ 1625600 w 1625600"/>
                  <a:gd name="connsiteY4" fmla="*/ 1354661 h 1625600"/>
                  <a:gd name="connsiteX5" fmla="*/ 1354661 w 1625600"/>
                  <a:gd name="connsiteY5" fmla="*/ 1625600 h 1625600"/>
                  <a:gd name="connsiteX6" fmla="*/ 270939 w 1625600"/>
                  <a:gd name="connsiteY6" fmla="*/ 1625600 h 1625600"/>
                  <a:gd name="connsiteX7" fmla="*/ 0 w 1625600"/>
                  <a:gd name="connsiteY7" fmla="*/ 1354661 h 1625600"/>
                  <a:gd name="connsiteX8" fmla="*/ 0 w 1625600"/>
                  <a:gd name="connsiteY8" fmla="*/ 270939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600" h="1625600">
                    <a:moveTo>
                      <a:pt x="0" y="270939"/>
                    </a:moveTo>
                    <a:cubicBezTo>
                      <a:pt x="0" y="121304"/>
                      <a:pt x="121304" y="0"/>
                      <a:pt x="270939" y="0"/>
                    </a:cubicBezTo>
                    <a:lnTo>
                      <a:pt x="1354661" y="0"/>
                    </a:lnTo>
                    <a:cubicBezTo>
                      <a:pt x="1504296" y="0"/>
                      <a:pt x="1625600" y="121304"/>
                      <a:pt x="1625600" y="270939"/>
                    </a:cubicBezTo>
                    <a:lnTo>
                      <a:pt x="1625600" y="1354661"/>
                    </a:lnTo>
                    <a:cubicBezTo>
                      <a:pt x="1625600" y="1504296"/>
                      <a:pt x="1504296" y="1625600"/>
                      <a:pt x="1354661" y="1625600"/>
                    </a:cubicBezTo>
                    <a:lnTo>
                      <a:pt x="270939" y="1625600"/>
                    </a:lnTo>
                    <a:cubicBezTo>
                      <a:pt x="121304" y="1625600"/>
                      <a:pt x="0" y="1504296"/>
                      <a:pt x="0" y="1354661"/>
                    </a:cubicBezTo>
                    <a:lnTo>
                      <a:pt x="0" y="270939"/>
                    </a:lnTo>
                    <a:close/>
                  </a:path>
                </a:pathLst>
              </a:custGeom>
              <a:grpFill/>
            </p:spPr>
            <p:style>
              <a:lnRef idx="2">
                <a:schemeClr val="lt1">
                  <a:hueOff val="0"/>
                  <a:satOff val="0"/>
                  <a:lumOff val="0"/>
                  <a:alphaOff val="0"/>
                </a:schemeClr>
              </a:lnRef>
              <a:fillRef idx="1">
                <a:schemeClr val="accent2">
                  <a:alpha val="90000"/>
                  <a:hueOff val="0"/>
                  <a:satOff val="0"/>
                  <a:lumOff val="0"/>
                  <a:alphaOff val="-13333"/>
                </a:schemeClr>
              </a:fillRef>
              <a:effectRef idx="0">
                <a:schemeClr val="accent2">
                  <a:alpha val="90000"/>
                  <a:hueOff val="0"/>
                  <a:satOff val="0"/>
                  <a:lumOff val="0"/>
                  <a:alphaOff val="-13333"/>
                </a:schemeClr>
              </a:effectRef>
              <a:fontRef idx="minor">
                <a:schemeClr val="lt1"/>
              </a:fontRef>
            </p:style>
            <p:txBody>
              <a:bodyPr spcFirstLastPara="0" vert="horz" wrap="square" lIns="155555" tIns="155555" rIns="155555" bIns="155555" numCol="1" spcCol="1270" anchor="ctr" anchorCtr="0">
                <a:noAutofit/>
              </a:bodyPr>
              <a:lstStyle/>
              <a:p>
                <a:pPr lvl="0" algn="ctr" defTabSz="889000" latinLnBrk="1">
                  <a:lnSpc>
                    <a:spcPct val="90000"/>
                  </a:lnSpc>
                  <a:spcBef>
                    <a:spcPct val="0"/>
                  </a:spcBef>
                  <a:spcAft>
                    <a:spcPct val="35000"/>
                  </a:spcAft>
                </a:pPr>
                <a:r>
                  <a:rPr lang="en-US" altLang="ko-KR" sz="2400" kern="1200" dirty="0" smtClean="0">
                    <a:solidFill>
                      <a:schemeClr val="bg1">
                        <a:lumMod val="85000"/>
                      </a:schemeClr>
                    </a:solidFill>
                    <a:latin typeface="Times New Roman" panose="02020603050405020304" pitchFamily="18" charset="0"/>
                    <a:cs typeface="Times New Roman" panose="02020603050405020304" pitchFamily="18" charset="0"/>
                  </a:rPr>
                  <a:t>Remember distress can present as disruption</a:t>
                </a:r>
                <a:endParaRPr lang="ko-KR" altLang="en-US" sz="2400" kern="1200" dirty="0">
                  <a:solidFill>
                    <a:schemeClr val="bg1">
                      <a:lumMod val="85000"/>
                    </a:schemeClr>
                  </a:solidFill>
                  <a:latin typeface="Times New Roman" panose="02020603050405020304" pitchFamily="18" charset="0"/>
                  <a:cs typeface="Times New Roman" panose="02020603050405020304" pitchFamily="18" charset="0"/>
                </a:endParaRPr>
              </a:p>
            </p:txBody>
          </p:sp>
        </p:grpSp>
        <p:sp>
          <p:nvSpPr>
            <p:cNvPr id="17" name="자유형 16"/>
            <p:cNvSpPr/>
            <p:nvPr/>
          </p:nvSpPr>
          <p:spPr>
            <a:xfrm>
              <a:off x="1675709" y="3989314"/>
              <a:ext cx="2743200" cy="2103120"/>
            </a:xfrm>
            <a:custGeom>
              <a:avLst/>
              <a:gdLst>
                <a:gd name="connsiteX0" fmla="*/ 0 w 1625600"/>
                <a:gd name="connsiteY0" fmla="*/ 270939 h 1625600"/>
                <a:gd name="connsiteX1" fmla="*/ 270939 w 1625600"/>
                <a:gd name="connsiteY1" fmla="*/ 0 h 1625600"/>
                <a:gd name="connsiteX2" fmla="*/ 1354661 w 1625600"/>
                <a:gd name="connsiteY2" fmla="*/ 0 h 1625600"/>
                <a:gd name="connsiteX3" fmla="*/ 1625600 w 1625600"/>
                <a:gd name="connsiteY3" fmla="*/ 270939 h 1625600"/>
                <a:gd name="connsiteX4" fmla="*/ 1625600 w 1625600"/>
                <a:gd name="connsiteY4" fmla="*/ 1354661 h 1625600"/>
                <a:gd name="connsiteX5" fmla="*/ 1354661 w 1625600"/>
                <a:gd name="connsiteY5" fmla="*/ 1625600 h 1625600"/>
                <a:gd name="connsiteX6" fmla="*/ 270939 w 1625600"/>
                <a:gd name="connsiteY6" fmla="*/ 1625600 h 1625600"/>
                <a:gd name="connsiteX7" fmla="*/ 0 w 1625600"/>
                <a:gd name="connsiteY7" fmla="*/ 1354661 h 1625600"/>
                <a:gd name="connsiteX8" fmla="*/ 0 w 1625600"/>
                <a:gd name="connsiteY8" fmla="*/ 270939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600" h="1625600">
                  <a:moveTo>
                    <a:pt x="0" y="270939"/>
                  </a:moveTo>
                  <a:cubicBezTo>
                    <a:pt x="0" y="121304"/>
                    <a:pt x="121304" y="0"/>
                    <a:pt x="270939" y="0"/>
                  </a:cubicBezTo>
                  <a:lnTo>
                    <a:pt x="1354661" y="0"/>
                  </a:lnTo>
                  <a:cubicBezTo>
                    <a:pt x="1504296" y="0"/>
                    <a:pt x="1625600" y="121304"/>
                    <a:pt x="1625600" y="270939"/>
                  </a:cubicBezTo>
                  <a:lnTo>
                    <a:pt x="1625600" y="1354661"/>
                  </a:lnTo>
                  <a:cubicBezTo>
                    <a:pt x="1625600" y="1504296"/>
                    <a:pt x="1504296" y="1625600"/>
                    <a:pt x="1354661" y="1625600"/>
                  </a:cubicBezTo>
                  <a:lnTo>
                    <a:pt x="270939" y="1625600"/>
                  </a:lnTo>
                  <a:cubicBezTo>
                    <a:pt x="121304" y="1625600"/>
                    <a:pt x="0" y="1504296"/>
                    <a:pt x="0" y="1354661"/>
                  </a:cubicBezTo>
                  <a:lnTo>
                    <a:pt x="0" y="270939"/>
                  </a:lnTo>
                  <a:close/>
                </a:path>
              </a:pathLst>
            </a:custGeom>
          </p:spPr>
          <p:style>
            <a:lnRef idx="2">
              <a:schemeClr val="lt1">
                <a:hueOff val="0"/>
                <a:satOff val="0"/>
                <a:lumOff val="0"/>
                <a:alphaOff val="0"/>
              </a:schemeClr>
            </a:lnRef>
            <a:fillRef idx="1">
              <a:schemeClr val="accent2">
                <a:alpha val="90000"/>
                <a:hueOff val="0"/>
                <a:satOff val="0"/>
                <a:lumOff val="0"/>
                <a:alphaOff val="-26667"/>
              </a:schemeClr>
            </a:fillRef>
            <a:effectRef idx="0">
              <a:schemeClr val="accent2">
                <a:alpha val="90000"/>
                <a:hueOff val="0"/>
                <a:satOff val="0"/>
                <a:lumOff val="0"/>
                <a:alphaOff val="-26667"/>
              </a:schemeClr>
            </a:effectRef>
            <a:fontRef idx="minor">
              <a:schemeClr val="lt1"/>
            </a:fontRef>
          </p:style>
          <p:txBody>
            <a:bodyPr spcFirstLastPara="0" vert="horz" wrap="square" lIns="155555" tIns="155555" rIns="155555" bIns="155555" numCol="1" spcCol="1270" anchor="ctr" anchorCtr="0">
              <a:noAutofit/>
            </a:bodyPr>
            <a:lstStyle/>
            <a:p>
              <a:pPr lvl="0" algn="ctr" defTabSz="889000" latinLnBrk="1">
                <a:lnSpc>
                  <a:spcPct val="90000"/>
                </a:lnSpc>
                <a:spcBef>
                  <a:spcPct val="0"/>
                </a:spcBef>
                <a:spcAft>
                  <a:spcPct val="35000"/>
                </a:spcAft>
              </a:pPr>
              <a:r>
                <a:rPr lang="en-US" altLang="ko-KR" sz="2400" b="1" kern="1200" dirty="0" smtClean="0">
                  <a:solidFill>
                    <a:schemeClr val="tx1"/>
                  </a:solidFill>
                  <a:latin typeface="Times New Roman" panose="02020603050405020304" pitchFamily="18" charset="0"/>
                  <a:cs typeface="Times New Roman" panose="02020603050405020304" pitchFamily="18" charset="0"/>
                </a:rPr>
                <a:t>Set expectations</a:t>
              </a:r>
              <a:endParaRPr lang="ko-KR" altLang="en-US" sz="2400" b="1" kern="1200" dirty="0">
                <a:solidFill>
                  <a:schemeClr val="tx1"/>
                </a:solidFill>
                <a:latin typeface="Times New Roman" panose="02020603050405020304" pitchFamily="18" charset="0"/>
                <a:cs typeface="Times New Roman" panose="02020603050405020304" pitchFamily="18" charset="0"/>
              </a:endParaRPr>
            </a:p>
          </p:txBody>
        </p:sp>
        <p:sp>
          <p:nvSpPr>
            <p:cNvPr id="18" name="자유형 17"/>
            <p:cNvSpPr/>
            <p:nvPr/>
          </p:nvSpPr>
          <p:spPr>
            <a:xfrm>
              <a:off x="4870717" y="4018222"/>
              <a:ext cx="2743200" cy="2103120"/>
            </a:xfrm>
            <a:custGeom>
              <a:avLst/>
              <a:gdLst>
                <a:gd name="connsiteX0" fmla="*/ 0 w 1625600"/>
                <a:gd name="connsiteY0" fmla="*/ 270939 h 1625600"/>
                <a:gd name="connsiteX1" fmla="*/ 270939 w 1625600"/>
                <a:gd name="connsiteY1" fmla="*/ 0 h 1625600"/>
                <a:gd name="connsiteX2" fmla="*/ 1354661 w 1625600"/>
                <a:gd name="connsiteY2" fmla="*/ 0 h 1625600"/>
                <a:gd name="connsiteX3" fmla="*/ 1625600 w 1625600"/>
                <a:gd name="connsiteY3" fmla="*/ 270939 h 1625600"/>
                <a:gd name="connsiteX4" fmla="*/ 1625600 w 1625600"/>
                <a:gd name="connsiteY4" fmla="*/ 1354661 h 1625600"/>
                <a:gd name="connsiteX5" fmla="*/ 1354661 w 1625600"/>
                <a:gd name="connsiteY5" fmla="*/ 1625600 h 1625600"/>
                <a:gd name="connsiteX6" fmla="*/ 270939 w 1625600"/>
                <a:gd name="connsiteY6" fmla="*/ 1625600 h 1625600"/>
                <a:gd name="connsiteX7" fmla="*/ 0 w 1625600"/>
                <a:gd name="connsiteY7" fmla="*/ 1354661 h 1625600"/>
                <a:gd name="connsiteX8" fmla="*/ 0 w 1625600"/>
                <a:gd name="connsiteY8" fmla="*/ 270939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600" h="1625600">
                  <a:moveTo>
                    <a:pt x="0" y="270939"/>
                  </a:moveTo>
                  <a:cubicBezTo>
                    <a:pt x="0" y="121304"/>
                    <a:pt x="121304" y="0"/>
                    <a:pt x="270939" y="0"/>
                  </a:cubicBezTo>
                  <a:lnTo>
                    <a:pt x="1354661" y="0"/>
                  </a:lnTo>
                  <a:cubicBezTo>
                    <a:pt x="1504296" y="0"/>
                    <a:pt x="1625600" y="121304"/>
                    <a:pt x="1625600" y="270939"/>
                  </a:cubicBezTo>
                  <a:lnTo>
                    <a:pt x="1625600" y="1354661"/>
                  </a:lnTo>
                  <a:cubicBezTo>
                    <a:pt x="1625600" y="1504296"/>
                    <a:pt x="1504296" y="1625600"/>
                    <a:pt x="1354661" y="1625600"/>
                  </a:cubicBezTo>
                  <a:lnTo>
                    <a:pt x="270939" y="1625600"/>
                  </a:lnTo>
                  <a:cubicBezTo>
                    <a:pt x="121304" y="1625600"/>
                    <a:pt x="0" y="1504296"/>
                    <a:pt x="0" y="1354661"/>
                  </a:cubicBezTo>
                  <a:lnTo>
                    <a:pt x="0" y="270939"/>
                  </a:lnTo>
                  <a:close/>
                </a:path>
              </a:pathLst>
            </a:custGeom>
            <a:solidFill>
              <a:schemeClr val="accent2">
                <a:lumMod val="20000"/>
                <a:lumOff val="80000"/>
                <a:alpha val="50000"/>
              </a:schemeClr>
            </a:solidFill>
          </p:spPr>
          <p:style>
            <a:lnRef idx="2">
              <a:schemeClr val="lt1">
                <a:hueOff val="0"/>
                <a:satOff val="0"/>
                <a:lumOff val="0"/>
                <a:alphaOff val="0"/>
              </a:schemeClr>
            </a:lnRef>
            <a:fillRef idx="1">
              <a:schemeClr val="accent2">
                <a:alpha val="90000"/>
                <a:hueOff val="0"/>
                <a:satOff val="0"/>
                <a:lumOff val="0"/>
                <a:alphaOff val="-40000"/>
              </a:schemeClr>
            </a:fillRef>
            <a:effectRef idx="0">
              <a:schemeClr val="accent2">
                <a:alpha val="90000"/>
                <a:hueOff val="0"/>
                <a:satOff val="0"/>
                <a:lumOff val="0"/>
                <a:alphaOff val="-40000"/>
              </a:schemeClr>
            </a:effectRef>
            <a:fontRef idx="minor">
              <a:schemeClr val="lt1"/>
            </a:fontRef>
          </p:style>
          <p:txBody>
            <a:bodyPr spcFirstLastPara="0" vert="horz" wrap="square" lIns="155555" tIns="155555" rIns="155555" bIns="155555" numCol="1" spcCol="1270" anchor="ctr" anchorCtr="0">
              <a:noAutofit/>
            </a:bodyPr>
            <a:lstStyle/>
            <a:p>
              <a:pPr lvl="0" algn="ctr" defTabSz="889000" latinLnBrk="1">
                <a:lnSpc>
                  <a:spcPct val="90000"/>
                </a:lnSpc>
                <a:spcBef>
                  <a:spcPct val="0"/>
                </a:spcBef>
                <a:spcAft>
                  <a:spcPct val="35000"/>
                </a:spcAft>
              </a:pPr>
              <a:r>
                <a:rPr lang="en-US" altLang="ko-KR" sz="2400" kern="1200" dirty="0" smtClean="0">
                  <a:solidFill>
                    <a:schemeClr val="bg1">
                      <a:lumMod val="85000"/>
                    </a:schemeClr>
                  </a:solidFill>
                  <a:latin typeface="Times New Roman" panose="02020603050405020304" pitchFamily="18" charset="0"/>
                  <a:cs typeface="Times New Roman" panose="02020603050405020304" pitchFamily="18" charset="0"/>
                </a:rPr>
                <a:t>Consult</a:t>
              </a:r>
              <a:endParaRPr lang="ko-KR" altLang="en-US" sz="2400" kern="12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3" name="직사각형 2"/>
            <p:cNvSpPr/>
            <p:nvPr/>
          </p:nvSpPr>
          <p:spPr>
            <a:xfrm>
              <a:off x="4418909" y="3578088"/>
              <a:ext cx="3986942" cy="2585323"/>
            </a:xfrm>
            <a:prstGeom prst="rect">
              <a:avLst/>
            </a:prstGeom>
            <a:solidFill>
              <a:schemeClr val="accent2">
                <a:lumMod val="60000"/>
                <a:lumOff val="40000"/>
              </a:schemeClr>
            </a:solidFill>
            <a:ln w="38100">
              <a:solidFill>
                <a:srgbClr val="FF3300"/>
              </a:solidFill>
            </a:ln>
          </p:spPr>
          <p:txBody>
            <a:bodyPr wrap="square">
              <a:spAutoFit/>
            </a:bodyPr>
            <a:lstStyle/>
            <a:p>
              <a:pPr marL="336550" lvl="1" indent="-160338">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Syllabus</a:t>
              </a:r>
              <a:endParaRPr lang="en-US" dirty="0">
                <a:latin typeface="Times New Roman" panose="02020603050405020304" pitchFamily="18" charset="0"/>
                <a:cs typeface="Times New Roman" panose="02020603050405020304" pitchFamily="18" charset="0"/>
              </a:endParaRPr>
            </a:p>
            <a:p>
              <a:pPr marL="336550" lvl="1" indent="-160338">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During Office Hours</a:t>
              </a:r>
            </a:p>
            <a:p>
              <a:pPr marL="577850" lvl="2" indent="-288925"/>
              <a:r>
                <a:rPr lang="en-US" dirty="0" smtClean="0">
                  <a:latin typeface="Times New Roman" panose="02020603050405020304" pitchFamily="18" charset="0"/>
                  <a:cs typeface="Times New Roman" panose="02020603050405020304" pitchFamily="18" charset="0"/>
                </a:rPr>
                <a:t>	Express concern</a:t>
              </a:r>
            </a:p>
            <a:p>
              <a:pPr marL="577850" lvl="2" indent="-288925"/>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Listen</a:t>
              </a:r>
            </a:p>
            <a:p>
              <a:pPr marL="577850" lvl="2" indent="-288925"/>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Set </a:t>
              </a:r>
              <a:r>
                <a:rPr lang="en-US" dirty="0">
                  <a:latin typeface="Times New Roman" panose="02020603050405020304" pitchFamily="18" charset="0"/>
                  <a:cs typeface="Times New Roman" panose="02020603050405020304" pitchFamily="18" charset="0"/>
                </a:rPr>
                <a:t>limits</a:t>
              </a:r>
            </a:p>
            <a:p>
              <a:pPr marL="336550" lvl="1" indent="-160338">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During a class</a:t>
              </a:r>
            </a:p>
            <a:p>
              <a:pPr marL="577850" lvl="2" indent="-288925"/>
              <a:r>
                <a:rPr lang="en-US" dirty="0" smtClean="0">
                  <a:latin typeface="Times New Roman" panose="02020603050405020304" pitchFamily="18" charset="0"/>
                  <a:cs typeface="Times New Roman" panose="02020603050405020304" pitchFamily="18" charset="0"/>
                </a:rPr>
                <a:t>	Stay calm</a:t>
              </a:r>
            </a:p>
            <a:p>
              <a:pPr marL="577850" lvl="2" indent="-288925"/>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Avoid Defensiveness</a:t>
              </a:r>
            </a:p>
            <a:p>
              <a:pPr marL="577850" lvl="2" indent="-288925"/>
              <a:r>
                <a:rPr lang="en-US" dirty="0" smtClean="0">
                  <a:latin typeface="Times New Roman" panose="02020603050405020304" pitchFamily="18" charset="0"/>
                  <a:cs typeface="Times New Roman" panose="02020603050405020304" pitchFamily="18" charset="0"/>
                </a:rPr>
                <a:t>	Give </a:t>
              </a:r>
              <a:r>
                <a:rPr lang="en-US" dirty="0">
                  <a:latin typeface="Times New Roman" panose="02020603050405020304" pitchFamily="18" charset="0"/>
                  <a:cs typeface="Times New Roman" panose="02020603050405020304" pitchFamily="18" charset="0"/>
                </a:rPr>
                <a:t>Yourself </a:t>
              </a:r>
              <a:r>
                <a:rPr lang="en-US" dirty="0" smtClean="0">
                  <a:latin typeface="Times New Roman" panose="02020603050405020304" pitchFamily="18" charset="0"/>
                  <a:cs typeface="Times New Roman" panose="02020603050405020304" pitchFamily="18" charset="0"/>
                </a:rPr>
                <a:t>Options</a:t>
              </a:r>
              <a:endParaRPr lang="en-US" dirty="0">
                <a:latin typeface="Times New Roman" panose="02020603050405020304" pitchFamily="18" charset="0"/>
                <a:cs typeface="Times New Roman" panose="02020603050405020304" pitchFamily="18" charset="0"/>
              </a:endParaRPr>
            </a:p>
          </p:txBody>
        </p:sp>
        <p:grpSp>
          <p:nvGrpSpPr>
            <p:cNvPr id="10" name="그룹 9"/>
            <p:cNvGrpSpPr/>
            <p:nvPr/>
          </p:nvGrpSpPr>
          <p:grpSpPr>
            <a:xfrm rot="20674113">
              <a:off x="3296585" y="5137969"/>
              <a:ext cx="1501544" cy="1794057"/>
              <a:chOff x="3193179" y="4324350"/>
              <a:chExt cx="2020528" cy="2353569"/>
            </a:xfrm>
          </p:grpSpPr>
          <p:sp>
            <p:nvSpPr>
              <p:cNvPr id="4" name="도넛 3"/>
              <p:cNvSpPr/>
              <p:nvPr/>
            </p:nvSpPr>
            <p:spPr>
              <a:xfrm>
                <a:off x="3193179" y="4324350"/>
                <a:ext cx="1828800" cy="1600200"/>
              </a:xfrm>
              <a:prstGeom prst="donu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직사각형 8"/>
              <p:cNvSpPr/>
              <p:nvPr/>
            </p:nvSpPr>
            <p:spPr>
              <a:xfrm rot="19285487">
                <a:off x="4701317" y="5496819"/>
                <a:ext cx="512390" cy="1181100"/>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타원 20"/>
            <p:cNvSpPr/>
            <p:nvPr/>
          </p:nvSpPr>
          <p:spPr>
            <a:xfrm rot="19587203">
              <a:off x="3533693" y="5448642"/>
              <a:ext cx="772857" cy="69737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51307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1" y="885747"/>
            <a:ext cx="8648700" cy="104616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3000" b="1" dirty="0" smtClean="0">
                <a:solidFill>
                  <a:srgbClr val="BF5700"/>
                </a:solidFill>
                <a:latin typeface="Times New Roman" panose="02020603050405020304" pitchFamily="18" charset="0"/>
                <a:cs typeface="Times New Roman" panose="02020603050405020304" pitchFamily="18" charset="0"/>
              </a:rPr>
              <a:t>We’re Here For Students</a:t>
            </a:r>
          </a:p>
          <a:p>
            <a:pPr algn="ctr"/>
            <a:r>
              <a:rPr lang="en-US" sz="2600" dirty="0">
                <a:latin typeface="Times New Roman" panose="02020603050405020304" pitchFamily="18" charset="0"/>
                <a:cs typeface="Times New Roman" panose="02020603050405020304" pitchFamily="18" charset="0"/>
              </a:rPr>
              <a:t>t</a:t>
            </a:r>
            <a:r>
              <a:rPr lang="en-US" sz="2600" dirty="0" smtClean="0">
                <a:latin typeface="Times New Roman" panose="02020603050405020304" pitchFamily="18" charset="0"/>
                <a:cs typeface="Times New Roman" panose="02020603050405020304" pitchFamily="18" charset="0"/>
              </a:rPr>
              <a:t>o </a:t>
            </a:r>
            <a:r>
              <a:rPr lang="en-US" sz="2600" dirty="0">
                <a:latin typeface="Times New Roman" panose="02020603050405020304" pitchFamily="18" charset="0"/>
                <a:cs typeface="Times New Roman" panose="02020603050405020304" pitchFamily="18" charset="0"/>
              </a:rPr>
              <a:t>follow-up the </a:t>
            </a:r>
            <a:r>
              <a:rPr lang="en-US" sz="2600" dirty="0" smtClean="0">
                <a:latin typeface="Times New Roman" panose="02020603050405020304" pitchFamily="18" charset="0"/>
                <a:cs typeface="Times New Roman" panose="02020603050405020304" pitchFamily="18" charset="0"/>
              </a:rPr>
              <a:t>person </a:t>
            </a:r>
            <a:r>
              <a:rPr lang="en-US" sz="2600" dirty="0">
                <a:latin typeface="Times New Roman" panose="02020603050405020304" pitchFamily="18" charset="0"/>
                <a:cs typeface="Times New Roman" panose="02020603050405020304" pitchFamily="18" charset="0"/>
              </a:rPr>
              <a:t>who </a:t>
            </a:r>
            <a:r>
              <a:rPr lang="en-US" sz="2600" dirty="0" smtClean="0">
                <a:latin typeface="Times New Roman" panose="02020603050405020304" pitchFamily="18" charset="0"/>
                <a:cs typeface="Times New Roman" panose="02020603050405020304" pitchFamily="18" charset="0"/>
              </a:rPr>
              <a:t>has </a:t>
            </a:r>
            <a:r>
              <a:rPr lang="en-US" sz="2600" dirty="0">
                <a:latin typeface="Times New Roman" panose="02020603050405020304" pitchFamily="18" charset="0"/>
                <a:cs typeface="Times New Roman" panose="02020603050405020304" pitchFamily="18" charset="0"/>
              </a:rPr>
              <a:t>distress and disruptive </a:t>
            </a:r>
            <a:r>
              <a:rPr lang="en-US" sz="2600" dirty="0" smtClean="0">
                <a:latin typeface="Times New Roman" panose="02020603050405020304" pitchFamily="18" charset="0"/>
                <a:cs typeface="Times New Roman" panose="02020603050405020304" pitchFamily="18" charset="0"/>
              </a:rPr>
              <a:t>behavior.</a:t>
            </a:r>
            <a:endParaRPr lang="en-US" sz="2600" dirty="0">
              <a:latin typeface="Times New Roman" panose="02020603050405020304" pitchFamily="18" charset="0"/>
              <a:cs typeface="Times New Roman" panose="02020603050405020304" pitchFamily="18" charset="0"/>
            </a:endParaRPr>
          </a:p>
        </p:txBody>
      </p:sp>
      <p:grpSp>
        <p:nvGrpSpPr>
          <p:cNvPr id="6" name="그룹 5"/>
          <p:cNvGrpSpPr/>
          <p:nvPr/>
        </p:nvGrpSpPr>
        <p:grpSpPr>
          <a:xfrm>
            <a:off x="604633" y="2385391"/>
            <a:ext cx="7796417" cy="2968781"/>
            <a:chOff x="604633" y="2362621"/>
            <a:chExt cx="7796417" cy="2990849"/>
          </a:xfrm>
        </p:grpSpPr>
        <p:pic>
          <p:nvPicPr>
            <p:cNvPr id="2" name="그림 14"/>
            <p:cNvPicPr>
              <a:picLocks noChangeAspect="1"/>
            </p:cNvPicPr>
            <p:nvPr/>
          </p:nvPicPr>
          <p:blipFill>
            <a:blip r:embed="rId2"/>
            <a:stretch>
              <a:fillRect/>
            </a:stretch>
          </p:blipFill>
          <p:spPr>
            <a:xfrm>
              <a:off x="604633" y="2362621"/>
              <a:ext cx="3867150" cy="2590033"/>
            </a:xfrm>
            <a:prstGeom prst="rect">
              <a:avLst/>
            </a:prstGeom>
          </p:spPr>
        </p:pic>
        <p:sp>
          <p:nvSpPr>
            <p:cNvPr id="4" name="직사각형 3"/>
            <p:cNvSpPr/>
            <p:nvPr/>
          </p:nvSpPr>
          <p:spPr>
            <a:xfrm>
              <a:off x="4591051" y="2551261"/>
              <a:ext cx="3809999" cy="2123658"/>
            </a:xfrm>
            <a:prstGeom prst="rect">
              <a:avLst/>
            </a:prstGeom>
          </p:spPr>
          <p:txBody>
            <a:bodyPr wrap="square">
              <a:spAutoFit/>
            </a:bodyPr>
            <a:lstStyle/>
            <a:p>
              <a:r>
                <a:rPr lang="en-US" sz="2200" dirty="0" smtClean="0">
                  <a:solidFill>
                    <a:srgbClr val="000000"/>
                  </a:solidFill>
                  <a:latin typeface="Times New Roman" panose="02020603050405020304" pitchFamily="18" charset="0"/>
                  <a:cs typeface="Times New Roman" panose="02020603050405020304" pitchFamily="18" charset="0"/>
                </a:rPr>
                <a:t>Provides </a:t>
              </a:r>
              <a:r>
                <a:rPr lang="en-US" sz="2200" b="1" dirty="0">
                  <a:solidFill>
                    <a:srgbClr val="BF5700"/>
                  </a:solidFill>
                  <a:latin typeface="Times New Roman" panose="02020603050405020304" pitchFamily="18" charset="0"/>
                  <a:cs typeface="Times New Roman" panose="02020603050405020304" pitchFamily="18" charset="0"/>
                </a:rPr>
                <a:t>counseling, psychiatric, consultation, and prevention services</a:t>
              </a:r>
              <a:r>
                <a:rPr lang="en-US" sz="2200" dirty="0">
                  <a:solidFill>
                    <a:srgbClr val="000000"/>
                  </a:solidFill>
                  <a:latin typeface="Times New Roman" panose="02020603050405020304" pitchFamily="18" charset="0"/>
                  <a:cs typeface="Times New Roman" panose="02020603050405020304" pitchFamily="18" charset="0"/>
                </a:rPr>
                <a:t> that facilitate students' academic and life goals and enhance their personal growth and well-being.</a:t>
              </a:r>
              <a:endParaRPr lang="en-US" sz="2200" dirty="0">
                <a:latin typeface="Times New Roman" panose="02020603050405020304" pitchFamily="18" charset="0"/>
                <a:cs typeface="Times New Roman" panose="02020603050405020304" pitchFamily="18" charset="0"/>
              </a:endParaRPr>
            </a:p>
          </p:txBody>
        </p:sp>
        <p:sp>
          <p:nvSpPr>
            <p:cNvPr id="5" name="직사각형 4">
              <a:hlinkClick r:id="rId3"/>
            </p:cNvPr>
            <p:cNvSpPr/>
            <p:nvPr/>
          </p:nvSpPr>
          <p:spPr>
            <a:xfrm>
              <a:off x="5242026" y="4850296"/>
              <a:ext cx="2508048" cy="50317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200" b="1" dirty="0" smtClean="0">
                  <a:solidFill>
                    <a:srgbClr val="BF5700"/>
                  </a:solidFill>
                  <a:latin typeface="Times New Roman" panose="02020603050405020304" pitchFamily="18" charset="0"/>
                  <a:cs typeface="Times New Roman" panose="02020603050405020304" pitchFamily="18" charset="0"/>
                </a:rPr>
                <a:t>Get More Info</a:t>
              </a:r>
              <a:endParaRPr lang="en-US" sz="2200" b="1" dirty="0">
                <a:solidFill>
                  <a:srgbClr val="BF570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555769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p:cNvGrpSpPr/>
          <p:nvPr/>
        </p:nvGrpSpPr>
        <p:grpSpPr>
          <a:xfrm>
            <a:off x="514104" y="1534886"/>
            <a:ext cx="8331048" cy="4555004"/>
            <a:chOff x="514104" y="1534886"/>
            <a:chExt cx="8331048" cy="4555004"/>
          </a:xfrm>
        </p:grpSpPr>
        <p:grpSp>
          <p:nvGrpSpPr>
            <p:cNvPr id="2" name="그룹 1"/>
            <p:cNvGrpSpPr/>
            <p:nvPr/>
          </p:nvGrpSpPr>
          <p:grpSpPr>
            <a:xfrm>
              <a:off x="514104" y="1534886"/>
              <a:ext cx="2229852" cy="4216450"/>
              <a:chOff x="694213" y="3169212"/>
              <a:chExt cx="2229852" cy="3038671"/>
            </a:xfrm>
          </p:grpSpPr>
          <p:sp>
            <p:nvSpPr>
              <p:cNvPr id="3" name="한쪽 모서리는 잘리고 다른 쪽 모서리는 둥근 사각형 2"/>
              <p:cNvSpPr/>
              <p:nvPr/>
            </p:nvSpPr>
            <p:spPr>
              <a:xfrm>
                <a:off x="694213" y="4424955"/>
                <a:ext cx="2229852" cy="527185"/>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Consulting</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한쪽 모서리는 잘리고 다른 쪽 모서리는 둥근 사각형 3"/>
              <p:cNvSpPr/>
              <p:nvPr/>
            </p:nvSpPr>
            <p:spPr>
              <a:xfrm>
                <a:off x="694213" y="5680698"/>
                <a:ext cx="2229852" cy="527185"/>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Medication</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5" name="한쪽 모서리는 잘리고 다른 쪽 모서리는 둥근 사각형 4"/>
              <p:cNvSpPr/>
              <p:nvPr/>
            </p:nvSpPr>
            <p:spPr>
              <a:xfrm>
                <a:off x="694213" y="3169212"/>
                <a:ext cx="2229852" cy="527185"/>
              </a:xfrm>
              <a:prstGeom prst="snip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Times New Roman" panose="02020603050405020304" pitchFamily="18" charset="0"/>
                    <a:cs typeface="Times New Roman" panose="02020603050405020304" pitchFamily="18" charset="0"/>
                  </a:rPr>
                  <a:t>Self-Care</a:t>
                </a:r>
                <a:endParaRPr lang="en-US" sz="2400" b="1" dirty="0">
                  <a:solidFill>
                    <a:schemeClr val="tx1"/>
                  </a:solidFill>
                  <a:latin typeface="Times New Roman" panose="02020603050405020304" pitchFamily="18" charset="0"/>
                  <a:cs typeface="Times New Roman" panose="02020603050405020304" pitchFamily="18" charset="0"/>
                </a:endParaRPr>
              </a:p>
            </p:txBody>
          </p:sp>
        </p:grpSp>
        <p:grpSp>
          <p:nvGrpSpPr>
            <p:cNvPr id="6" name="그룹 5"/>
            <p:cNvGrpSpPr/>
            <p:nvPr/>
          </p:nvGrpSpPr>
          <p:grpSpPr>
            <a:xfrm>
              <a:off x="3070281" y="1815368"/>
              <a:ext cx="5774871" cy="4274522"/>
              <a:chOff x="3070281" y="1815368"/>
              <a:chExt cx="5774871" cy="4274522"/>
            </a:xfrm>
          </p:grpSpPr>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4327" y="1888781"/>
                <a:ext cx="2790825" cy="3423382"/>
              </a:xfrm>
              <a:prstGeom prst="rect">
                <a:avLst/>
              </a:prstGeom>
            </p:spPr>
          </p:pic>
          <p:sp>
            <p:nvSpPr>
              <p:cNvPr id="10" name="직사각형 9"/>
              <p:cNvSpPr/>
              <p:nvPr/>
            </p:nvSpPr>
            <p:spPr>
              <a:xfrm>
                <a:off x="4379995" y="5566670"/>
                <a:ext cx="2630848" cy="523220"/>
              </a:xfrm>
              <a:prstGeom prst="rect">
                <a:avLst/>
              </a:prstGeom>
            </p:spPr>
            <p:txBody>
              <a:bodyPr wrap="none">
                <a:spAutoFit/>
              </a:bodyPr>
              <a:lstStyle/>
              <a:p>
                <a:r>
                  <a:rPr lang="en-US" sz="2800" b="1" dirty="0" err="1">
                    <a:latin typeface="Times New Roman" panose="02020603050405020304" pitchFamily="18" charset="0"/>
                    <a:cs typeface="Times New Roman" panose="02020603050405020304" pitchFamily="18" charset="0"/>
                  </a:rPr>
                  <a:t>Mindbody</a:t>
                </a:r>
                <a:r>
                  <a:rPr lang="en-US" sz="2800" b="1" dirty="0">
                    <a:latin typeface="Times New Roman" panose="02020603050405020304" pitchFamily="18" charset="0"/>
                    <a:cs typeface="Times New Roman" panose="02020603050405020304" pitchFamily="18" charset="0"/>
                  </a:rPr>
                  <a:t> Labs</a:t>
                </a:r>
              </a:p>
            </p:txBody>
          </p:sp>
          <p:sp>
            <p:nvSpPr>
              <p:cNvPr id="11" name="직사각형 10"/>
              <p:cNvSpPr/>
              <p:nvPr/>
            </p:nvSpPr>
            <p:spPr>
              <a:xfrm>
                <a:off x="3070281" y="1815368"/>
                <a:ext cx="2892369" cy="3570208"/>
              </a:xfrm>
              <a:prstGeom prst="rect">
                <a:avLst/>
              </a:prstGeom>
            </p:spPr>
            <p:txBody>
              <a:bodyPr wrap="square">
                <a:spAutoFit/>
              </a:bodyPr>
              <a:lstStyle/>
              <a:p>
                <a:pPr marL="171450" lvl="0" indent="-171450" defTabSz="914400" eaLnBrk="0" fontAlgn="base" hangingPunct="0">
                  <a:spcBef>
                    <a:spcPct val="0"/>
                  </a:spcBef>
                  <a:spcAft>
                    <a:spcPct val="0"/>
                  </a:spcAft>
                  <a:buFontTx/>
                  <a:buChar char="•"/>
                </a:pPr>
                <a:r>
                  <a:rPr lang="en-US" altLang="en-US" sz="2200" dirty="0" smtClean="0">
                    <a:solidFill>
                      <a:srgbClr val="000000"/>
                    </a:solidFill>
                    <a:latin typeface="Times New Roman" panose="02020603050405020304" pitchFamily="18" charset="0"/>
                    <a:ea typeface="Helvetica Neue"/>
                    <a:cs typeface="Times New Roman" panose="02020603050405020304" pitchFamily="18" charset="0"/>
                  </a:rPr>
                  <a:t>Breathing Exercises</a:t>
                </a:r>
              </a:p>
              <a:p>
                <a:pPr marL="171450" lvl="0" indent="-171450" defTabSz="914400" eaLnBrk="0" fontAlgn="base" hangingPunct="0">
                  <a:spcBef>
                    <a:spcPct val="0"/>
                  </a:spcBef>
                  <a:spcAft>
                    <a:spcPct val="0"/>
                  </a:spcAft>
                  <a:buFontTx/>
                  <a:buChar char="•"/>
                </a:pPr>
                <a:endParaRPr lang="en-US" altLang="en-US" sz="400" dirty="0">
                  <a:solidFill>
                    <a:srgbClr val="000000"/>
                  </a:solidFill>
                  <a:latin typeface="Times New Roman" panose="02020603050405020304" pitchFamily="18" charset="0"/>
                  <a:ea typeface="Helvetica Neue"/>
                  <a:cs typeface="Times New Roman" panose="02020603050405020304" pitchFamily="18" charset="0"/>
                </a:endParaRPr>
              </a:p>
              <a:p>
                <a:pPr marL="171450" lvl="0" indent="-171450" defTabSz="914400" eaLnBrk="0" fontAlgn="base" hangingPunct="0">
                  <a:spcBef>
                    <a:spcPct val="0"/>
                  </a:spcBef>
                  <a:spcAft>
                    <a:spcPct val="0"/>
                  </a:spcAft>
                  <a:buFontTx/>
                  <a:buChar char="•"/>
                </a:pPr>
                <a:r>
                  <a:rPr lang="en-US" altLang="en-US" sz="2200" dirty="0">
                    <a:solidFill>
                      <a:srgbClr val="000000"/>
                    </a:solidFill>
                    <a:latin typeface="Times New Roman" panose="02020603050405020304" pitchFamily="18" charset="0"/>
                    <a:ea typeface="Helvetica Neue"/>
                    <a:cs typeface="Times New Roman" panose="02020603050405020304" pitchFamily="18" charset="0"/>
                  </a:rPr>
                  <a:t>Muscle </a:t>
                </a:r>
                <a:r>
                  <a:rPr lang="en-US" altLang="en-US" sz="2200" dirty="0" smtClean="0">
                    <a:solidFill>
                      <a:srgbClr val="000000"/>
                    </a:solidFill>
                    <a:latin typeface="Times New Roman" panose="02020603050405020304" pitchFamily="18" charset="0"/>
                    <a:ea typeface="Helvetica Neue"/>
                    <a:cs typeface="Times New Roman" panose="02020603050405020304" pitchFamily="18" charset="0"/>
                  </a:rPr>
                  <a:t>Relaxation</a:t>
                </a:r>
              </a:p>
              <a:p>
                <a:pPr marL="171450" lvl="0" indent="-171450" defTabSz="914400" eaLnBrk="0" fontAlgn="base" hangingPunct="0">
                  <a:spcBef>
                    <a:spcPct val="0"/>
                  </a:spcBef>
                  <a:spcAft>
                    <a:spcPct val="0"/>
                  </a:spcAft>
                  <a:buFontTx/>
                  <a:buChar char="•"/>
                </a:pPr>
                <a:endParaRPr lang="en-US" altLang="en-US" sz="400" dirty="0">
                  <a:solidFill>
                    <a:srgbClr val="000000"/>
                  </a:solidFill>
                  <a:latin typeface="Times New Roman" panose="02020603050405020304" pitchFamily="18" charset="0"/>
                  <a:ea typeface="Helvetica Neue"/>
                  <a:cs typeface="Times New Roman" panose="02020603050405020304" pitchFamily="18" charset="0"/>
                </a:endParaRPr>
              </a:p>
              <a:p>
                <a:pPr marL="171450" lvl="0" indent="-171450" defTabSz="914400" eaLnBrk="0" fontAlgn="base" hangingPunct="0">
                  <a:spcBef>
                    <a:spcPct val="0"/>
                  </a:spcBef>
                  <a:spcAft>
                    <a:spcPct val="0"/>
                  </a:spcAft>
                  <a:buFontTx/>
                  <a:buChar char="•"/>
                </a:pPr>
                <a:r>
                  <a:rPr lang="en-US" altLang="en-US" sz="2200" dirty="0" smtClean="0">
                    <a:solidFill>
                      <a:srgbClr val="000000"/>
                    </a:solidFill>
                    <a:latin typeface="Times New Roman" panose="02020603050405020304" pitchFamily="18" charset="0"/>
                    <a:ea typeface="Helvetica Neue"/>
                    <a:cs typeface="Times New Roman" panose="02020603050405020304" pitchFamily="18" charset="0"/>
                  </a:rPr>
                  <a:t>Meditation</a:t>
                </a:r>
              </a:p>
              <a:p>
                <a:pPr marL="171450" lvl="0" indent="-171450" defTabSz="914400" eaLnBrk="0" fontAlgn="base" hangingPunct="0">
                  <a:spcBef>
                    <a:spcPct val="0"/>
                  </a:spcBef>
                  <a:spcAft>
                    <a:spcPct val="0"/>
                  </a:spcAft>
                  <a:buFontTx/>
                  <a:buChar char="•"/>
                </a:pPr>
                <a:endParaRPr lang="en-US" altLang="en-US" sz="400" dirty="0">
                  <a:solidFill>
                    <a:srgbClr val="000000"/>
                  </a:solidFill>
                  <a:latin typeface="Times New Roman" panose="02020603050405020304" pitchFamily="18" charset="0"/>
                  <a:ea typeface="Helvetica Neue"/>
                  <a:cs typeface="Times New Roman" panose="02020603050405020304" pitchFamily="18" charset="0"/>
                </a:endParaRPr>
              </a:p>
              <a:p>
                <a:pPr marL="171450" lvl="0" indent="-171450" defTabSz="914400" eaLnBrk="0" fontAlgn="base" hangingPunct="0">
                  <a:spcBef>
                    <a:spcPct val="0"/>
                  </a:spcBef>
                  <a:spcAft>
                    <a:spcPct val="0"/>
                  </a:spcAft>
                  <a:buFontTx/>
                  <a:buChar char="•"/>
                </a:pPr>
                <a:r>
                  <a:rPr lang="en-US" altLang="en-US" sz="2200" dirty="0">
                    <a:solidFill>
                      <a:srgbClr val="000000"/>
                    </a:solidFill>
                    <a:latin typeface="Times New Roman" panose="02020603050405020304" pitchFamily="18" charset="0"/>
                    <a:ea typeface="Helvetica Neue"/>
                    <a:cs typeface="Times New Roman" panose="02020603050405020304" pitchFamily="18" charset="0"/>
                  </a:rPr>
                  <a:t>Relaxation Imagery / Relaxation </a:t>
                </a:r>
                <a:r>
                  <a:rPr lang="en-US" altLang="en-US" sz="2200" dirty="0" smtClean="0">
                    <a:solidFill>
                      <a:srgbClr val="000000"/>
                    </a:solidFill>
                    <a:latin typeface="Times New Roman" panose="02020603050405020304" pitchFamily="18" charset="0"/>
                    <a:ea typeface="Helvetica Neue"/>
                    <a:cs typeface="Times New Roman" panose="02020603050405020304" pitchFamily="18" charset="0"/>
                  </a:rPr>
                  <a:t>Sounds</a:t>
                </a:r>
              </a:p>
              <a:p>
                <a:pPr marL="171450" lvl="0" indent="-171450" defTabSz="914400" eaLnBrk="0" fontAlgn="base" hangingPunct="0">
                  <a:spcBef>
                    <a:spcPct val="0"/>
                  </a:spcBef>
                  <a:spcAft>
                    <a:spcPct val="0"/>
                  </a:spcAft>
                  <a:buFontTx/>
                  <a:buChar char="•"/>
                </a:pPr>
                <a:endParaRPr lang="en-US" altLang="en-US" sz="400" dirty="0">
                  <a:solidFill>
                    <a:srgbClr val="000000"/>
                  </a:solidFill>
                  <a:latin typeface="Times New Roman" panose="02020603050405020304" pitchFamily="18" charset="0"/>
                  <a:ea typeface="Helvetica Neue"/>
                  <a:cs typeface="Times New Roman" panose="02020603050405020304" pitchFamily="18" charset="0"/>
                </a:endParaRPr>
              </a:p>
              <a:p>
                <a:pPr marL="171450" lvl="0" indent="-171450" defTabSz="914400" eaLnBrk="0" fontAlgn="base" hangingPunct="0">
                  <a:spcBef>
                    <a:spcPct val="0"/>
                  </a:spcBef>
                  <a:spcAft>
                    <a:spcPct val="0"/>
                  </a:spcAft>
                  <a:buFontTx/>
                  <a:buChar char="•"/>
                </a:pPr>
                <a:r>
                  <a:rPr lang="en-US" altLang="en-US" sz="2200" dirty="0">
                    <a:solidFill>
                      <a:srgbClr val="000000"/>
                    </a:solidFill>
                    <a:latin typeface="Times New Roman" panose="02020603050405020304" pitchFamily="18" charset="0"/>
                    <a:ea typeface="Helvetica Neue"/>
                    <a:cs typeface="Times New Roman" panose="02020603050405020304" pitchFamily="18" charset="0"/>
                  </a:rPr>
                  <a:t>Guided </a:t>
                </a:r>
                <a:r>
                  <a:rPr lang="en-US" altLang="en-US" sz="2200" dirty="0" smtClean="0">
                    <a:solidFill>
                      <a:srgbClr val="000000"/>
                    </a:solidFill>
                    <a:latin typeface="Times New Roman" panose="02020603050405020304" pitchFamily="18" charset="0"/>
                    <a:ea typeface="Helvetica Neue"/>
                    <a:cs typeface="Times New Roman" panose="02020603050405020304" pitchFamily="18" charset="0"/>
                  </a:rPr>
                  <a:t>Imagery</a:t>
                </a:r>
              </a:p>
              <a:p>
                <a:pPr marL="171450" lvl="0" indent="-171450" defTabSz="914400" eaLnBrk="0" fontAlgn="base" hangingPunct="0">
                  <a:spcBef>
                    <a:spcPct val="0"/>
                  </a:spcBef>
                  <a:spcAft>
                    <a:spcPct val="0"/>
                  </a:spcAft>
                  <a:buFontTx/>
                  <a:buChar char="•"/>
                </a:pPr>
                <a:endParaRPr lang="en-US" altLang="en-US" sz="400" dirty="0">
                  <a:solidFill>
                    <a:srgbClr val="000000"/>
                  </a:solidFill>
                  <a:latin typeface="Times New Roman" panose="02020603050405020304" pitchFamily="18" charset="0"/>
                  <a:ea typeface="Helvetica Neue"/>
                  <a:cs typeface="Times New Roman" panose="02020603050405020304" pitchFamily="18" charset="0"/>
                </a:endParaRPr>
              </a:p>
              <a:p>
                <a:pPr marL="171450" lvl="0" indent="-171450" defTabSz="914400" eaLnBrk="0" fontAlgn="base" hangingPunct="0">
                  <a:spcBef>
                    <a:spcPct val="0"/>
                  </a:spcBef>
                  <a:spcAft>
                    <a:spcPct val="0"/>
                  </a:spcAft>
                  <a:buFontTx/>
                  <a:buChar char="•"/>
                </a:pPr>
                <a:r>
                  <a:rPr lang="en-US" altLang="en-US" sz="2200" dirty="0">
                    <a:solidFill>
                      <a:srgbClr val="000000"/>
                    </a:solidFill>
                    <a:latin typeface="Times New Roman" panose="02020603050405020304" pitchFamily="18" charset="0"/>
                    <a:ea typeface="Helvetica Neue"/>
                    <a:cs typeface="Times New Roman" panose="02020603050405020304" pitchFamily="18" charset="0"/>
                  </a:rPr>
                  <a:t>Health &amp; Well </a:t>
                </a:r>
                <a:r>
                  <a:rPr lang="en-US" altLang="en-US" sz="2200" dirty="0" smtClean="0">
                    <a:solidFill>
                      <a:srgbClr val="000000"/>
                    </a:solidFill>
                    <a:latin typeface="Times New Roman" panose="02020603050405020304" pitchFamily="18" charset="0"/>
                    <a:ea typeface="Helvetica Neue"/>
                    <a:cs typeface="Times New Roman" panose="02020603050405020304" pitchFamily="18" charset="0"/>
                  </a:rPr>
                  <a:t>Being</a:t>
                </a:r>
              </a:p>
              <a:p>
                <a:pPr marL="171450" lvl="0" indent="-171450" defTabSz="914400" eaLnBrk="0" fontAlgn="base" hangingPunct="0">
                  <a:spcBef>
                    <a:spcPct val="0"/>
                  </a:spcBef>
                  <a:spcAft>
                    <a:spcPct val="0"/>
                  </a:spcAft>
                  <a:buFontTx/>
                  <a:buChar char="•"/>
                </a:pPr>
                <a:endParaRPr lang="en-US" altLang="en-US" sz="400" dirty="0">
                  <a:solidFill>
                    <a:srgbClr val="000000"/>
                  </a:solidFill>
                  <a:latin typeface="Times New Roman" panose="02020603050405020304" pitchFamily="18" charset="0"/>
                  <a:ea typeface="Helvetica Neue"/>
                  <a:cs typeface="Times New Roman" panose="02020603050405020304" pitchFamily="18" charset="0"/>
                </a:endParaRPr>
              </a:p>
              <a:p>
                <a:pPr marL="171450" lvl="0" indent="-171450" defTabSz="914400" eaLnBrk="0" fontAlgn="base" hangingPunct="0">
                  <a:spcBef>
                    <a:spcPct val="0"/>
                  </a:spcBef>
                  <a:spcAft>
                    <a:spcPct val="0"/>
                  </a:spcAft>
                  <a:buFontTx/>
                  <a:buChar char="•"/>
                </a:pPr>
                <a:r>
                  <a:rPr lang="en-US" altLang="en-US" sz="2200" dirty="0">
                    <a:solidFill>
                      <a:srgbClr val="000000"/>
                    </a:solidFill>
                    <a:latin typeface="Times New Roman" panose="02020603050405020304" pitchFamily="18" charset="0"/>
                    <a:ea typeface="Helvetica Neue"/>
                    <a:cs typeface="Times New Roman" panose="02020603050405020304" pitchFamily="18" charset="0"/>
                  </a:rPr>
                  <a:t>Sleep </a:t>
                </a:r>
                <a:r>
                  <a:rPr lang="en-US" altLang="en-US" sz="2200" dirty="0" smtClean="0">
                    <a:solidFill>
                      <a:srgbClr val="000000"/>
                    </a:solidFill>
                    <a:latin typeface="Times New Roman" panose="02020603050405020304" pitchFamily="18" charset="0"/>
                    <a:ea typeface="Helvetica Neue"/>
                    <a:cs typeface="Times New Roman" panose="02020603050405020304" pitchFamily="18" charset="0"/>
                  </a:rPr>
                  <a:t>Issues</a:t>
                </a:r>
              </a:p>
              <a:p>
                <a:pPr marL="171450" lvl="0" indent="-171450" defTabSz="914400" eaLnBrk="0" fontAlgn="base" hangingPunct="0">
                  <a:spcBef>
                    <a:spcPct val="0"/>
                  </a:spcBef>
                  <a:spcAft>
                    <a:spcPct val="0"/>
                  </a:spcAft>
                  <a:buFontTx/>
                  <a:buChar char="•"/>
                </a:pPr>
                <a:endParaRPr lang="en-US" altLang="en-US" sz="400" dirty="0">
                  <a:solidFill>
                    <a:srgbClr val="000000"/>
                  </a:solidFill>
                  <a:latin typeface="Times New Roman" panose="02020603050405020304" pitchFamily="18" charset="0"/>
                  <a:ea typeface="Helvetica Neue"/>
                  <a:cs typeface="Times New Roman" panose="02020603050405020304" pitchFamily="18" charset="0"/>
                </a:endParaRPr>
              </a:p>
              <a:p>
                <a:pPr marL="171450" lvl="0" indent="-171450" defTabSz="914400" eaLnBrk="0" fontAlgn="base" hangingPunct="0">
                  <a:spcBef>
                    <a:spcPct val="0"/>
                  </a:spcBef>
                  <a:spcAft>
                    <a:spcPct val="0"/>
                  </a:spcAft>
                  <a:buFontTx/>
                  <a:buChar char="•"/>
                </a:pPr>
                <a:r>
                  <a:rPr lang="en-US" altLang="en-US" sz="2200" dirty="0">
                    <a:solidFill>
                      <a:srgbClr val="000000"/>
                    </a:solidFill>
                    <a:latin typeface="Times New Roman" panose="02020603050405020304" pitchFamily="18" charset="0"/>
                    <a:ea typeface="Helvetica Neue"/>
                    <a:cs typeface="Times New Roman" panose="02020603050405020304" pitchFamily="18" charset="0"/>
                  </a:rPr>
                  <a:t>Food &amp; Eating </a:t>
                </a:r>
                <a:r>
                  <a:rPr lang="en-US" altLang="en-US" sz="2200" dirty="0" smtClean="0">
                    <a:solidFill>
                      <a:srgbClr val="000000"/>
                    </a:solidFill>
                    <a:latin typeface="Times New Roman" panose="02020603050405020304" pitchFamily="18" charset="0"/>
                    <a:ea typeface="Helvetica Neue"/>
                    <a:cs typeface="Times New Roman" panose="02020603050405020304" pitchFamily="18" charset="0"/>
                  </a:rPr>
                  <a:t>Issues</a:t>
                </a:r>
                <a:endParaRPr lang="en-US" altLang="en-US" sz="2200" dirty="0">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159100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p:cNvGrpSpPr/>
          <p:nvPr/>
        </p:nvGrpSpPr>
        <p:grpSpPr>
          <a:xfrm>
            <a:off x="514104" y="1534886"/>
            <a:ext cx="8001246" cy="4216450"/>
            <a:chOff x="514104" y="1534886"/>
            <a:chExt cx="8001246" cy="4216450"/>
          </a:xfrm>
        </p:grpSpPr>
        <p:grpSp>
          <p:nvGrpSpPr>
            <p:cNvPr id="2" name="그룹 1"/>
            <p:cNvGrpSpPr/>
            <p:nvPr/>
          </p:nvGrpSpPr>
          <p:grpSpPr>
            <a:xfrm>
              <a:off x="514104" y="1534886"/>
              <a:ext cx="2229852" cy="4216450"/>
              <a:chOff x="694213" y="3169212"/>
              <a:chExt cx="2229852" cy="3038671"/>
            </a:xfrm>
          </p:grpSpPr>
          <p:sp>
            <p:nvSpPr>
              <p:cNvPr id="3" name="한쪽 모서리는 잘리고 다른 쪽 모서리는 둥근 사각형 2"/>
              <p:cNvSpPr/>
              <p:nvPr/>
            </p:nvSpPr>
            <p:spPr>
              <a:xfrm>
                <a:off x="694213" y="4424955"/>
                <a:ext cx="2229852" cy="527185"/>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Consulting</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한쪽 모서리는 잘리고 다른 쪽 모서리는 둥근 사각형 3"/>
              <p:cNvSpPr/>
              <p:nvPr/>
            </p:nvSpPr>
            <p:spPr>
              <a:xfrm>
                <a:off x="694213" y="5680698"/>
                <a:ext cx="2229852" cy="527185"/>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Medication</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5" name="한쪽 모서리는 잘리고 다른 쪽 모서리는 둥근 사각형 4"/>
              <p:cNvSpPr/>
              <p:nvPr/>
            </p:nvSpPr>
            <p:spPr>
              <a:xfrm>
                <a:off x="694213" y="3169212"/>
                <a:ext cx="2229852" cy="527185"/>
              </a:xfrm>
              <a:prstGeom prst="snip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Times New Roman" panose="02020603050405020304" pitchFamily="18" charset="0"/>
                    <a:cs typeface="Times New Roman" panose="02020603050405020304" pitchFamily="18" charset="0"/>
                  </a:rPr>
                  <a:t>Self-Care</a:t>
                </a:r>
                <a:endParaRPr lang="en-US" sz="2400" b="1" dirty="0">
                  <a:solidFill>
                    <a:schemeClr val="tx1"/>
                  </a:solidFill>
                  <a:latin typeface="Times New Roman" panose="02020603050405020304" pitchFamily="18" charset="0"/>
                  <a:cs typeface="Times New Roman" panose="02020603050405020304" pitchFamily="18" charset="0"/>
                </a:endParaRPr>
              </a:p>
            </p:txBody>
          </p:sp>
        </p:grpSp>
        <p:grpSp>
          <p:nvGrpSpPr>
            <p:cNvPr id="6" name="그룹 5"/>
            <p:cNvGrpSpPr/>
            <p:nvPr/>
          </p:nvGrpSpPr>
          <p:grpSpPr>
            <a:xfrm>
              <a:off x="3264102" y="1821837"/>
              <a:ext cx="5251248" cy="3642151"/>
              <a:chOff x="3264102" y="1821837"/>
              <a:chExt cx="5251248" cy="3642151"/>
            </a:xfrm>
          </p:grpSpPr>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4102" y="1821837"/>
                <a:ext cx="5251248" cy="2103664"/>
              </a:xfrm>
              <a:prstGeom prst="rect">
                <a:avLst/>
              </a:prstGeom>
            </p:spPr>
          </p:pic>
          <p:sp>
            <p:nvSpPr>
              <p:cNvPr id="15" name="직사각형 14"/>
              <p:cNvSpPr/>
              <p:nvPr/>
            </p:nvSpPr>
            <p:spPr>
              <a:xfrm>
                <a:off x="3511752" y="4212452"/>
                <a:ext cx="5003598" cy="461665"/>
              </a:xfrm>
              <a:prstGeom prst="rect">
                <a:avLst/>
              </a:prstGeom>
            </p:spPr>
            <p:txBody>
              <a:bodyPr wrap="square">
                <a:spAutoFit/>
              </a:bodyPr>
              <a:lstStyle/>
              <a:p>
                <a:pPr algn="ctr"/>
                <a:r>
                  <a:rPr lang="en-US" sz="2400" b="1" dirty="0">
                    <a:solidFill>
                      <a:srgbClr val="FF0000"/>
                    </a:solidFill>
                    <a:latin typeface="Times New Roman" panose="02020603050405020304" pitchFamily="18" charset="0"/>
                    <a:cs typeface="Times New Roman" panose="02020603050405020304" pitchFamily="18" charset="0"/>
                  </a:rPr>
                  <a:t>No </a:t>
                </a:r>
                <a:r>
                  <a:rPr lang="en-US" sz="2400" b="1" dirty="0" smtClean="0">
                    <a:solidFill>
                      <a:srgbClr val="FF0000"/>
                    </a:solidFill>
                    <a:latin typeface="Times New Roman" panose="02020603050405020304" pitchFamily="18" charset="0"/>
                    <a:cs typeface="Times New Roman" panose="02020603050405020304" pitchFamily="18" charset="0"/>
                  </a:rPr>
                  <a:t>appointment necessary</a:t>
                </a:r>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16" name="직사각형 15">
                <a:hlinkClick r:id="rId4"/>
              </p:cNvPr>
              <p:cNvSpPr/>
              <p:nvPr/>
            </p:nvSpPr>
            <p:spPr>
              <a:xfrm>
                <a:off x="4711902" y="4961068"/>
                <a:ext cx="2508048" cy="50292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200" b="1" dirty="0" smtClean="0">
                    <a:solidFill>
                      <a:srgbClr val="BF5700"/>
                    </a:solidFill>
                    <a:latin typeface="Times New Roman" panose="02020603050405020304" pitchFamily="18" charset="0"/>
                    <a:cs typeface="Times New Roman" panose="02020603050405020304" pitchFamily="18" charset="0"/>
                  </a:rPr>
                  <a:t>Get More Info</a:t>
                </a:r>
                <a:endParaRPr lang="en-US" sz="2200" b="1" dirty="0">
                  <a:solidFill>
                    <a:srgbClr val="BF5700"/>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301980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p:nvPr/>
        </p:nvGrpSpPr>
        <p:grpSpPr>
          <a:xfrm>
            <a:off x="514104" y="1534886"/>
            <a:ext cx="8205694" cy="4328732"/>
            <a:chOff x="514104" y="1534886"/>
            <a:chExt cx="8205694" cy="4328732"/>
          </a:xfrm>
        </p:grpSpPr>
        <p:grpSp>
          <p:nvGrpSpPr>
            <p:cNvPr id="2" name="그룹 1"/>
            <p:cNvGrpSpPr/>
            <p:nvPr/>
          </p:nvGrpSpPr>
          <p:grpSpPr>
            <a:xfrm>
              <a:off x="514104" y="1534886"/>
              <a:ext cx="2229852" cy="4216450"/>
              <a:chOff x="694213" y="3169212"/>
              <a:chExt cx="2229852" cy="3038671"/>
            </a:xfrm>
          </p:grpSpPr>
          <p:sp>
            <p:nvSpPr>
              <p:cNvPr id="3" name="한쪽 모서리는 잘리고 다른 쪽 모서리는 둥근 사각형 2"/>
              <p:cNvSpPr/>
              <p:nvPr/>
            </p:nvSpPr>
            <p:spPr>
              <a:xfrm>
                <a:off x="694213" y="4424955"/>
                <a:ext cx="2229852" cy="527185"/>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Consulting</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한쪽 모서리는 잘리고 다른 쪽 모서리는 둥근 사각형 3"/>
              <p:cNvSpPr/>
              <p:nvPr/>
            </p:nvSpPr>
            <p:spPr>
              <a:xfrm>
                <a:off x="694213" y="5680698"/>
                <a:ext cx="2229852" cy="527185"/>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Medication</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5" name="한쪽 모서리는 잘리고 다른 쪽 모서리는 둥근 사각형 4"/>
              <p:cNvSpPr/>
              <p:nvPr/>
            </p:nvSpPr>
            <p:spPr>
              <a:xfrm>
                <a:off x="694213" y="3169212"/>
                <a:ext cx="2229852" cy="527185"/>
              </a:xfrm>
              <a:prstGeom prst="snip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Times New Roman" panose="02020603050405020304" pitchFamily="18" charset="0"/>
                    <a:cs typeface="Times New Roman" panose="02020603050405020304" pitchFamily="18" charset="0"/>
                  </a:rPr>
                  <a:t>Self-Care</a:t>
                </a:r>
                <a:endParaRPr lang="en-US" sz="2400" b="1" dirty="0">
                  <a:solidFill>
                    <a:schemeClr val="tx1"/>
                  </a:solidFill>
                  <a:latin typeface="Times New Roman" panose="02020603050405020304" pitchFamily="18" charset="0"/>
                  <a:cs typeface="Times New Roman" panose="02020603050405020304" pitchFamily="18" charset="0"/>
                </a:endParaRPr>
              </a:p>
            </p:txBody>
          </p:sp>
        </p:grpSp>
        <p:grpSp>
          <p:nvGrpSpPr>
            <p:cNvPr id="8" name="그룹 7"/>
            <p:cNvGrpSpPr/>
            <p:nvPr/>
          </p:nvGrpSpPr>
          <p:grpSpPr>
            <a:xfrm>
              <a:off x="3140527" y="1900646"/>
              <a:ext cx="5579271" cy="3962972"/>
              <a:chOff x="3140527" y="1900646"/>
              <a:chExt cx="5579271" cy="3962972"/>
            </a:xfrm>
          </p:grpSpPr>
          <p:sp>
            <p:nvSpPr>
              <p:cNvPr id="7" name="직사각형 6"/>
              <p:cNvSpPr/>
              <p:nvPr/>
            </p:nvSpPr>
            <p:spPr>
              <a:xfrm>
                <a:off x="4855027" y="5340398"/>
                <a:ext cx="2364923" cy="523220"/>
              </a:xfrm>
              <a:prstGeom prst="rect">
                <a:avLst/>
              </a:prstGeom>
            </p:spPr>
            <p:txBody>
              <a:bodyPr wrap="square">
                <a:spAutoFit/>
              </a:bodyPr>
              <a:lstStyle/>
              <a:p>
                <a:r>
                  <a:rPr lang="en-US" sz="2800" b="1" dirty="0" smtClean="0">
                    <a:latin typeface="Times New Roman" panose="02020603050405020304" pitchFamily="18" charset="0"/>
                    <a:cs typeface="Times New Roman" panose="02020603050405020304" pitchFamily="18" charset="0"/>
                  </a:rPr>
                  <a:t>Stress Recess</a:t>
                </a:r>
                <a:endParaRPr lang="en-US" sz="2800" b="1" dirty="0">
                  <a:latin typeface="Times New Roman" panose="02020603050405020304" pitchFamily="18" charset="0"/>
                  <a:cs typeface="Times New Roman" panose="02020603050405020304" pitchFamily="18" charset="0"/>
                </a:endParaRPr>
              </a:p>
            </p:txBody>
          </p:sp>
          <p:pic>
            <p:nvPicPr>
              <p:cNvPr id="6" name="그림 5"/>
              <p:cNvPicPr>
                <a:picLocks noChangeAspect="1"/>
              </p:cNvPicPr>
              <p:nvPr/>
            </p:nvPicPr>
            <p:blipFill rotWithShape="1">
              <a:blip r:embed="rId3">
                <a:extLst>
                  <a:ext uri="{28A0092B-C50C-407E-A947-70E740481C1C}">
                    <a14:useLocalDpi xmlns:a14="http://schemas.microsoft.com/office/drawing/2010/main" val="0"/>
                  </a:ext>
                </a:extLst>
              </a:blip>
              <a:srcRect r="4016"/>
              <a:stretch/>
            </p:blipFill>
            <p:spPr>
              <a:xfrm>
                <a:off x="5562260" y="1900646"/>
                <a:ext cx="3157538" cy="3322864"/>
              </a:xfrm>
              <a:prstGeom prst="rect">
                <a:avLst/>
              </a:prstGeom>
            </p:spPr>
          </p:pic>
          <p:sp>
            <p:nvSpPr>
              <p:cNvPr id="11" name="직사각형 10"/>
              <p:cNvSpPr/>
              <p:nvPr/>
            </p:nvSpPr>
            <p:spPr>
              <a:xfrm>
                <a:off x="3140527" y="1926910"/>
                <a:ext cx="2706461" cy="1815882"/>
              </a:xfrm>
              <a:prstGeom prst="rect">
                <a:avLst/>
              </a:prstGeom>
            </p:spPr>
            <p:txBody>
              <a:bodyPr wrap="square">
                <a:spAutoFit/>
              </a:bodyPr>
              <a:lstStyle/>
              <a:p>
                <a:pPr algn="ctr"/>
                <a:r>
                  <a:rPr lang="en-US" sz="2800" dirty="0" smtClean="0">
                    <a:latin typeface="Times New Roman" panose="02020603050405020304" pitchFamily="18" charset="0"/>
                    <a:cs typeface="Times New Roman" panose="02020603050405020304" pitchFamily="18" charset="0"/>
                  </a:rPr>
                  <a:t>To manage and reduce stress, </a:t>
                </a:r>
                <a:endParaRPr lang="en-US" sz="2800" dirty="0">
                  <a:latin typeface="Times New Roman" panose="02020603050405020304" pitchFamily="18" charset="0"/>
                  <a:cs typeface="Times New Roman" panose="02020603050405020304" pitchFamily="18" charset="0"/>
                </a:endParaRPr>
              </a:p>
              <a:p>
                <a:pPr algn="ctr"/>
                <a:r>
                  <a:rPr lang="en-US" sz="2800" b="1" dirty="0" smtClean="0">
                    <a:solidFill>
                      <a:srgbClr val="BF5700"/>
                    </a:solidFill>
                    <a:latin typeface="Times New Roman" panose="02020603050405020304" pitchFamily="18" charset="0"/>
                    <a:cs typeface="Times New Roman" panose="02020603050405020304" pitchFamily="18" charset="0"/>
                  </a:rPr>
                  <a:t>Learn to Think Small!</a:t>
                </a:r>
                <a:endParaRPr lang="en-US" sz="2800" b="1" dirty="0">
                  <a:solidFill>
                    <a:srgbClr val="BF5700"/>
                  </a:solidFill>
                  <a:latin typeface="Times New Roman" panose="02020603050405020304" pitchFamily="18" charset="0"/>
                  <a:cs typeface="Times New Roman" panose="02020603050405020304" pitchFamily="18" charset="0"/>
                </a:endParaRPr>
              </a:p>
            </p:txBody>
          </p:sp>
          <p:sp>
            <p:nvSpPr>
              <p:cNvPr id="12" name="직사각형 11">
                <a:hlinkClick r:id="rId4"/>
              </p:cNvPr>
              <p:cNvSpPr/>
              <p:nvPr/>
            </p:nvSpPr>
            <p:spPr>
              <a:xfrm>
                <a:off x="3140527" y="4182873"/>
                <a:ext cx="2505456" cy="50292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200" b="1" dirty="0" smtClean="0">
                    <a:solidFill>
                      <a:srgbClr val="BF5700"/>
                    </a:solidFill>
                    <a:latin typeface="Times New Roman" panose="02020603050405020304" pitchFamily="18" charset="0"/>
                    <a:cs typeface="Times New Roman" panose="02020603050405020304" pitchFamily="18" charset="0"/>
                  </a:rPr>
                  <a:t>Get More Info</a:t>
                </a:r>
                <a:endParaRPr lang="en-US" sz="2200" b="1" dirty="0">
                  <a:solidFill>
                    <a:srgbClr val="BF5700"/>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270760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471813" y="1249793"/>
            <a:ext cx="8353343" cy="4907771"/>
            <a:chOff x="471813" y="1249793"/>
            <a:chExt cx="8353343" cy="4907771"/>
          </a:xfrm>
        </p:grpSpPr>
        <p:grpSp>
          <p:nvGrpSpPr>
            <p:cNvPr id="8" name="그룹 7"/>
            <p:cNvGrpSpPr/>
            <p:nvPr/>
          </p:nvGrpSpPr>
          <p:grpSpPr>
            <a:xfrm>
              <a:off x="471813" y="1534886"/>
              <a:ext cx="2272143" cy="4216450"/>
              <a:chOff x="651922" y="1534886"/>
              <a:chExt cx="2272143" cy="4216450"/>
            </a:xfrm>
          </p:grpSpPr>
          <p:sp>
            <p:nvSpPr>
              <p:cNvPr id="4" name="한쪽 모서리는 잘리고 다른 쪽 모서리는 둥근 사각형 3"/>
              <p:cNvSpPr/>
              <p:nvPr/>
            </p:nvSpPr>
            <p:spPr>
              <a:xfrm>
                <a:off x="694213" y="5019816"/>
                <a:ext cx="2229852" cy="731520"/>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Medication</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 name="한쪽 모서리는 잘리고 다른 쪽 모서리는 둥근 사각형 5"/>
              <p:cNvSpPr/>
              <p:nvPr/>
            </p:nvSpPr>
            <p:spPr>
              <a:xfrm>
                <a:off x="694213" y="3277351"/>
                <a:ext cx="2229852" cy="731520"/>
              </a:xfrm>
              <a:prstGeom prst="snip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Times New Roman" panose="02020603050405020304" pitchFamily="18" charset="0"/>
                    <a:cs typeface="Times New Roman" panose="02020603050405020304" pitchFamily="18" charset="0"/>
                  </a:rPr>
                  <a:t>Consulting</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7" name="한쪽 모서리는 잘리고 다른 쪽 모서리는 둥근 사각형 6"/>
              <p:cNvSpPr/>
              <p:nvPr/>
            </p:nvSpPr>
            <p:spPr>
              <a:xfrm>
                <a:off x="651922" y="1534886"/>
                <a:ext cx="2229852" cy="731520"/>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Self-Care</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grpSp>
        <p:grpSp>
          <p:nvGrpSpPr>
            <p:cNvPr id="2" name="그룹 1"/>
            <p:cNvGrpSpPr/>
            <p:nvPr/>
          </p:nvGrpSpPr>
          <p:grpSpPr>
            <a:xfrm>
              <a:off x="3265591" y="1249793"/>
              <a:ext cx="5559565" cy="4907771"/>
              <a:chOff x="3265591" y="1249793"/>
              <a:chExt cx="5559565" cy="4907771"/>
            </a:xfrm>
          </p:grpSpPr>
          <p:grpSp>
            <p:nvGrpSpPr>
              <p:cNvPr id="17" name="그룹 16"/>
              <p:cNvGrpSpPr/>
              <p:nvPr/>
            </p:nvGrpSpPr>
            <p:grpSpPr>
              <a:xfrm>
                <a:off x="3327620" y="1249793"/>
                <a:ext cx="5497536" cy="2198914"/>
                <a:chOff x="3327620" y="1383143"/>
                <a:chExt cx="5497536" cy="2198914"/>
              </a:xfrm>
            </p:grpSpPr>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l="38689" b="60998"/>
                <a:stretch/>
              </p:blipFill>
              <p:spPr>
                <a:xfrm>
                  <a:off x="3327620" y="1383143"/>
                  <a:ext cx="4012980" cy="2198914"/>
                </a:xfrm>
                <a:prstGeom prst="rect">
                  <a:avLst/>
                </a:prstGeom>
              </p:spPr>
            </p:pic>
            <p:sp>
              <p:nvSpPr>
                <p:cNvPr id="10" name="직사각형 9"/>
                <p:cNvSpPr/>
                <p:nvPr/>
              </p:nvSpPr>
              <p:spPr>
                <a:xfrm>
                  <a:off x="6719643" y="1830375"/>
                  <a:ext cx="2105513" cy="430887"/>
                </a:xfrm>
                <a:prstGeom prst="rect">
                  <a:avLst/>
                </a:prstGeom>
              </p:spPr>
              <p:txBody>
                <a:bodyPr wrap="none">
                  <a:spAutoFit/>
                </a:bodyPr>
                <a:lstStyle/>
                <a:p>
                  <a:pPr algn="ctr"/>
                  <a:r>
                    <a:rPr lang="en-US" sz="2200" b="1" dirty="0">
                      <a:latin typeface="Times New Roman" panose="02020603050405020304" pitchFamily="18" charset="0"/>
                      <a:cs typeface="Times New Roman" panose="02020603050405020304" pitchFamily="18" charset="0"/>
                    </a:rPr>
                    <a:t>Walk-in Service</a:t>
                  </a:r>
                </a:p>
              </p:txBody>
            </p:sp>
          </p:grpSp>
          <p:grpSp>
            <p:nvGrpSpPr>
              <p:cNvPr id="16" name="그룹 15"/>
              <p:cNvGrpSpPr/>
              <p:nvPr/>
            </p:nvGrpSpPr>
            <p:grpSpPr>
              <a:xfrm>
                <a:off x="3265591" y="3521929"/>
                <a:ext cx="2858476" cy="2635635"/>
                <a:chOff x="3265591" y="3579079"/>
                <a:chExt cx="2858476" cy="2635635"/>
              </a:xfrm>
            </p:grpSpPr>
            <p:pic>
              <p:nvPicPr>
                <p:cNvPr id="11" name="그림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6238" y="3579079"/>
                  <a:ext cx="2452112" cy="2285167"/>
                </a:xfrm>
                <a:prstGeom prst="rect">
                  <a:avLst/>
                </a:prstGeom>
              </p:spPr>
            </p:pic>
            <p:sp>
              <p:nvSpPr>
                <p:cNvPr id="13" name="직사각형 12"/>
                <p:cNvSpPr/>
                <p:nvPr/>
              </p:nvSpPr>
              <p:spPr>
                <a:xfrm>
                  <a:off x="3265591" y="5783827"/>
                  <a:ext cx="2858476" cy="430887"/>
                </a:xfrm>
                <a:prstGeom prst="rect">
                  <a:avLst/>
                </a:prstGeom>
              </p:spPr>
              <p:txBody>
                <a:bodyPr wrap="none">
                  <a:spAutoFit/>
                </a:bodyPr>
                <a:lstStyle/>
                <a:p>
                  <a:pPr algn="ctr"/>
                  <a:r>
                    <a:rPr lang="en-US" sz="2200" b="1" dirty="0">
                      <a:latin typeface="Times New Roman" panose="02020603050405020304" pitchFamily="18" charset="0"/>
                      <a:cs typeface="Times New Roman" panose="02020603050405020304" pitchFamily="18" charset="0"/>
                    </a:rPr>
                    <a:t>Individual </a:t>
                  </a:r>
                  <a:r>
                    <a:rPr lang="en-US" sz="2200" b="1" dirty="0" smtClean="0">
                      <a:latin typeface="Times New Roman" panose="02020603050405020304" pitchFamily="18" charset="0"/>
                      <a:cs typeface="Times New Roman" panose="02020603050405020304" pitchFamily="18" charset="0"/>
                    </a:rPr>
                    <a:t>Counseling</a:t>
                  </a:r>
                  <a:endParaRPr lang="en-US" sz="2200" b="1" dirty="0">
                    <a:latin typeface="Times New Roman" panose="02020603050405020304" pitchFamily="18" charset="0"/>
                    <a:cs typeface="Times New Roman" panose="02020603050405020304" pitchFamily="18" charset="0"/>
                  </a:endParaRPr>
                </a:p>
              </p:txBody>
            </p:sp>
          </p:grpSp>
          <p:grpSp>
            <p:nvGrpSpPr>
              <p:cNvPr id="15" name="그룹 14"/>
              <p:cNvGrpSpPr/>
              <p:nvPr/>
            </p:nvGrpSpPr>
            <p:grpSpPr>
              <a:xfrm>
                <a:off x="6086464" y="3521929"/>
                <a:ext cx="2578735" cy="2635635"/>
                <a:chOff x="6086464" y="3579079"/>
                <a:chExt cx="2578735" cy="2635635"/>
              </a:xfrm>
            </p:grpSpPr>
            <p:pic>
              <p:nvPicPr>
                <p:cNvPr id="12" name="그림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6464" y="3579079"/>
                  <a:ext cx="2548194" cy="2285167"/>
                </a:xfrm>
                <a:prstGeom prst="rect">
                  <a:avLst/>
                </a:prstGeom>
              </p:spPr>
            </p:pic>
            <p:sp>
              <p:nvSpPr>
                <p:cNvPr id="14" name="직사각형 13"/>
                <p:cNvSpPr/>
                <p:nvPr/>
              </p:nvSpPr>
              <p:spPr>
                <a:xfrm>
                  <a:off x="6267042" y="5783827"/>
                  <a:ext cx="2398157" cy="430887"/>
                </a:xfrm>
                <a:prstGeom prst="rect">
                  <a:avLst/>
                </a:prstGeom>
              </p:spPr>
              <p:txBody>
                <a:bodyPr wrap="none">
                  <a:spAutoFit/>
                </a:bodyPr>
                <a:lstStyle/>
                <a:p>
                  <a:pPr algn="ctr"/>
                  <a:r>
                    <a:rPr lang="en-US" sz="2200" b="1" dirty="0">
                      <a:latin typeface="Times New Roman" panose="02020603050405020304" pitchFamily="18" charset="0"/>
                      <a:cs typeface="Times New Roman" panose="02020603050405020304" pitchFamily="18" charset="0"/>
                    </a:rPr>
                    <a:t>Group </a:t>
                  </a:r>
                  <a:r>
                    <a:rPr lang="en-US" sz="2200" b="1" dirty="0" smtClean="0">
                      <a:latin typeface="Times New Roman" panose="02020603050405020304" pitchFamily="18" charset="0"/>
                      <a:cs typeface="Times New Roman" panose="02020603050405020304" pitchFamily="18" charset="0"/>
                    </a:rPr>
                    <a:t>Counseling</a:t>
                  </a:r>
                  <a:endParaRPr lang="en-US" sz="2200" b="1" dirty="0">
                    <a:latin typeface="Times New Roman" panose="02020603050405020304" pitchFamily="18" charset="0"/>
                    <a:cs typeface="Times New Roman" panose="02020603050405020304" pitchFamily="18" charset="0"/>
                  </a:endParaRPr>
                </a:p>
              </p:txBody>
            </p:sp>
          </p:grpSp>
        </p:grpSp>
      </p:grpSp>
    </p:spTree>
    <p:extLst>
      <p:ext uri="{BB962C8B-B14F-4D97-AF65-F5344CB8AC3E}">
        <p14:creationId xmlns:p14="http://schemas.microsoft.com/office/powerpoint/2010/main" val="159643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444104" y="1534886"/>
            <a:ext cx="8350069" cy="4266351"/>
            <a:chOff x="444104" y="1534886"/>
            <a:chExt cx="8350069" cy="4266351"/>
          </a:xfrm>
        </p:grpSpPr>
        <p:grpSp>
          <p:nvGrpSpPr>
            <p:cNvPr id="2" name="그룹 1"/>
            <p:cNvGrpSpPr/>
            <p:nvPr/>
          </p:nvGrpSpPr>
          <p:grpSpPr>
            <a:xfrm>
              <a:off x="444104" y="1534886"/>
              <a:ext cx="2293317" cy="4216450"/>
              <a:chOff x="651922" y="1534886"/>
              <a:chExt cx="2293317" cy="4216450"/>
            </a:xfrm>
          </p:grpSpPr>
          <p:sp>
            <p:nvSpPr>
              <p:cNvPr id="7" name="한쪽 모서리는 잘리고 다른 쪽 모서리는 둥근 사각형 6"/>
              <p:cNvSpPr/>
              <p:nvPr/>
            </p:nvSpPr>
            <p:spPr>
              <a:xfrm>
                <a:off x="651922" y="1534886"/>
                <a:ext cx="2229852" cy="731520"/>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Self-Care</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한쪽 모서리는 잘리고 다른 쪽 모서리는 둥근 사각형 8"/>
              <p:cNvSpPr/>
              <p:nvPr/>
            </p:nvSpPr>
            <p:spPr>
              <a:xfrm>
                <a:off x="715387" y="5019816"/>
                <a:ext cx="2229852" cy="731520"/>
              </a:xfrm>
              <a:prstGeom prst="snip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Times New Roman" panose="02020603050405020304" pitchFamily="18" charset="0"/>
                    <a:cs typeface="Times New Roman" panose="02020603050405020304" pitchFamily="18" charset="0"/>
                  </a:rPr>
                  <a:t>Medication</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0" name="한쪽 모서리는 잘리고 다른 쪽 모서리는 둥근 사각형 9"/>
              <p:cNvSpPr/>
              <p:nvPr/>
            </p:nvSpPr>
            <p:spPr>
              <a:xfrm>
                <a:off x="666503" y="3277351"/>
                <a:ext cx="2229852" cy="731520"/>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Consulting</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grpSp>
        <p:grpSp>
          <p:nvGrpSpPr>
            <p:cNvPr id="4" name="그룹 3"/>
            <p:cNvGrpSpPr/>
            <p:nvPr/>
          </p:nvGrpSpPr>
          <p:grpSpPr>
            <a:xfrm>
              <a:off x="2832100" y="1777999"/>
              <a:ext cx="5962073" cy="4023238"/>
              <a:chOff x="2832100" y="1777999"/>
              <a:chExt cx="5962073" cy="4023238"/>
            </a:xfrm>
          </p:grpSpPr>
          <p:grpSp>
            <p:nvGrpSpPr>
              <p:cNvPr id="5" name="그룹 4"/>
              <p:cNvGrpSpPr/>
              <p:nvPr/>
            </p:nvGrpSpPr>
            <p:grpSpPr>
              <a:xfrm>
                <a:off x="2832100" y="1777999"/>
                <a:ext cx="3073400" cy="4023238"/>
                <a:chOff x="2946400" y="2131779"/>
                <a:chExt cx="3073400" cy="4023238"/>
              </a:xfrm>
            </p:grpSpPr>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2131779"/>
                  <a:ext cx="3073400" cy="3191195"/>
                </a:xfrm>
                <a:prstGeom prst="rect">
                  <a:avLst/>
                </a:prstGeom>
              </p:spPr>
            </p:pic>
            <p:sp>
              <p:nvSpPr>
                <p:cNvPr id="13" name="직사각형 12"/>
                <p:cNvSpPr/>
                <p:nvPr/>
              </p:nvSpPr>
              <p:spPr>
                <a:xfrm>
                  <a:off x="3467100" y="5385576"/>
                  <a:ext cx="2209800" cy="769441"/>
                </a:xfrm>
                <a:prstGeom prst="rect">
                  <a:avLst/>
                </a:prstGeom>
              </p:spPr>
              <p:txBody>
                <a:bodyPr wrap="square">
                  <a:spAutoFit/>
                </a:bodyPr>
                <a:lstStyle/>
                <a:p>
                  <a:pPr algn="ctr"/>
                  <a:r>
                    <a:rPr lang="en-US" sz="2200" b="1" dirty="0">
                      <a:latin typeface="Times New Roman" panose="02020603050405020304" pitchFamily="18" charset="0"/>
                      <a:cs typeface="Times New Roman" panose="02020603050405020304" pitchFamily="18" charset="0"/>
                    </a:rPr>
                    <a:t>Medication </a:t>
                  </a:r>
                  <a:r>
                    <a:rPr lang="en-US" sz="2200" b="1" dirty="0" smtClean="0">
                      <a:latin typeface="Times New Roman" panose="02020603050405020304" pitchFamily="18" charset="0"/>
                      <a:cs typeface="Times New Roman" panose="02020603050405020304" pitchFamily="18" charset="0"/>
                    </a:rPr>
                    <a:t>Evaluations</a:t>
                  </a:r>
                  <a:endParaRPr lang="en-US" sz="2200" b="1" dirty="0">
                    <a:latin typeface="Times New Roman" panose="02020603050405020304" pitchFamily="18" charset="0"/>
                    <a:cs typeface="Times New Roman" panose="02020603050405020304" pitchFamily="18" charset="0"/>
                  </a:endParaRPr>
                </a:p>
              </p:txBody>
            </p:sp>
          </p:grpSp>
          <p:grpSp>
            <p:nvGrpSpPr>
              <p:cNvPr id="3" name="그룹 2"/>
              <p:cNvGrpSpPr/>
              <p:nvPr/>
            </p:nvGrpSpPr>
            <p:grpSpPr>
              <a:xfrm>
                <a:off x="6057900" y="1777999"/>
                <a:ext cx="2736273" cy="4023093"/>
                <a:chOff x="6172200" y="2139949"/>
                <a:chExt cx="2736273" cy="4023093"/>
              </a:xfrm>
            </p:grpSpPr>
            <p:pic>
              <p:nvPicPr>
                <p:cNvPr id="12"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2139949"/>
                  <a:ext cx="2736273" cy="3183025"/>
                </a:xfrm>
                <a:prstGeom prst="rect">
                  <a:avLst/>
                </a:prstGeom>
              </p:spPr>
            </p:pic>
            <p:sp>
              <p:nvSpPr>
                <p:cNvPr id="14" name="TextBox 13"/>
                <p:cNvSpPr txBox="1"/>
                <p:nvPr/>
              </p:nvSpPr>
              <p:spPr>
                <a:xfrm>
                  <a:off x="6406579" y="5393601"/>
                  <a:ext cx="2472152" cy="769441"/>
                </a:xfrm>
                <a:prstGeom prst="rect">
                  <a:avLst/>
                </a:prstGeom>
                <a:noFill/>
              </p:spPr>
              <p:txBody>
                <a:bodyPr wrap="none" rtlCol="0">
                  <a:spAutoFit/>
                </a:bodyPr>
                <a:lstStyle/>
                <a:p>
                  <a:r>
                    <a:rPr lang="en-US" sz="2200" b="1" dirty="0">
                      <a:latin typeface="Times New Roman" panose="02020603050405020304" pitchFamily="18" charset="0"/>
                      <a:cs typeface="Times New Roman" panose="02020603050405020304" pitchFamily="18" charset="0"/>
                    </a:rPr>
                    <a:t>Crisis line </a:t>
                  </a:r>
                  <a:r>
                    <a:rPr lang="en-US" sz="2200" b="1" dirty="0" smtClean="0">
                      <a:latin typeface="Times New Roman" panose="02020603050405020304" pitchFamily="18" charset="0"/>
                      <a:cs typeface="Times New Roman" panose="02020603050405020304" pitchFamily="18" charset="0"/>
                    </a:rPr>
                    <a:t>24/7/365</a:t>
                  </a:r>
                  <a:br>
                    <a:rPr lang="en-US" sz="2200" b="1" dirty="0" smtClean="0">
                      <a:latin typeface="Times New Roman" panose="02020603050405020304" pitchFamily="18" charset="0"/>
                      <a:cs typeface="Times New Roman" panose="02020603050405020304" pitchFamily="18" charset="0"/>
                    </a:rPr>
                  </a:br>
                  <a:r>
                    <a:rPr lang="en-US" sz="2200" b="1" dirty="0" smtClean="0">
                      <a:latin typeface="Times New Roman" panose="02020603050405020304" pitchFamily="18" charset="0"/>
                      <a:cs typeface="Times New Roman" panose="02020603050405020304" pitchFamily="18" charset="0"/>
                    </a:rPr>
                    <a:t>at </a:t>
                  </a:r>
                  <a:r>
                    <a:rPr lang="en-US" sz="2200" b="1" dirty="0">
                      <a:latin typeface="Times New Roman" panose="02020603050405020304" pitchFamily="18" charset="0"/>
                      <a:cs typeface="Times New Roman" panose="02020603050405020304" pitchFamily="18" charset="0"/>
                    </a:rPr>
                    <a:t>(512)471-CALL</a:t>
                  </a:r>
                </a:p>
              </p:txBody>
            </p:sp>
          </p:grpSp>
        </p:grpSp>
      </p:grpSp>
    </p:spTree>
    <p:extLst>
      <p:ext uri="{BB962C8B-B14F-4D97-AF65-F5344CB8AC3E}">
        <p14:creationId xmlns:p14="http://schemas.microsoft.com/office/powerpoint/2010/main" val="17549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ackgroundRemoval t="1563" b="97917" l="9896" r="93229"/>
                    </a14:imgEffect>
                  </a14:imgLayer>
                </a14:imgProps>
              </a:ext>
              <a:ext uri="{28A0092B-C50C-407E-A947-70E740481C1C}">
                <a14:useLocalDpi xmlns:a14="http://schemas.microsoft.com/office/drawing/2010/main" val="0"/>
              </a:ext>
            </a:extLst>
          </a:blip>
          <a:stretch>
            <a:fillRect/>
          </a:stretch>
        </p:blipFill>
        <p:spPr>
          <a:xfrm>
            <a:off x="5592819" y="2077510"/>
            <a:ext cx="3232432" cy="3232432"/>
          </a:xfrm>
          <a:prstGeom prst="rect">
            <a:avLst/>
          </a:prstGeom>
        </p:spPr>
      </p:pic>
      <p:sp>
        <p:nvSpPr>
          <p:cNvPr id="2" name="Title 1"/>
          <p:cNvSpPr txBox="1">
            <a:spLocks/>
          </p:cNvSpPr>
          <p:nvPr/>
        </p:nvSpPr>
        <p:spPr>
          <a:xfrm>
            <a:off x="850232" y="919883"/>
            <a:ext cx="7443536" cy="7086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Consulting Service for Staff and Faculty</a:t>
            </a:r>
            <a:endParaRPr lang="en-US" sz="2800" b="1" dirty="0">
              <a:solidFill>
                <a:srgbClr val="BF570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767929" y="1958242"/>
            <a:ext cx="6769767"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Personal Counseling</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Workplace Consultations</a:t>
            </a:r>
          </a:p>
          <a:p>
            <a:pPr marL="800100" lvl="1"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Managing Classroom Behavior</a:t>
            </a:r>
          </a:p>
          <a:p>
            <a:pPr marL="800100" lvl="1"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Communication</a:t>
            </a:r>
          </a:p>
          <a:p>
            <a:pPr marL="800100" lvl="1"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Safety concerns</a:t>
            </a:r>
          </a:p>
          <a:p>
            <a:pPr marL="800100" lvl="1"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Manager concerns</a:t>
            </a:r>
          </a:p>
          <a:p>
            <a:pPr marL="800100" lvl="1"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Managing Changes</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Training- sites.utexas.edu/</a:t>
            </a:r>
            <a:r>
              <a:rPr lang="en-US" sz="2400" dirty="0" err="1" smtClean="0">
                <a:latin typeface="Times New Roman" panose="02020603050405020304" pitchFamily="18" charset="0"/>
                <a:cs typeface="Times New Roman" panose="02020603050405020304" pitchFamily="18" charset="0"/>
              </a:rPr>
              <a:t>eap</a:t>
            </a: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Work/Life Balance – </a:t>
            </a:r>
            <a:r>
              <a:rPr lang="en-US" sz="2400" dirty="0" err="1" smtClean="0">
                <a:latin typeface="Times New Roman" panose="02020603050405020304" pitchFamily="18" charset="0"/>
                <a:cs typeface="Times New Roman" panose="02020603050405020304" pitchFamily="18" charset="0"/>
              </a:rPr>
              <a:t>LifeCare</a:t>
            </a: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Stress Reduction and Biofeedback Center (SRBC) –sites.utexas.edu/</a:t>
            </a:r>
            <a:r>
              <a:rPr lang="en-US" sz="2400" dirty="0" err="1" smtClean="0">
                <a:latin typeface="Times New Roman" panose="02020603050405020304" pitchFamily="18" charset="0"/>
                <a:cs typeface="Times New Roman" panose="02020603050405020304" pitchFamily="18" charset="0"/>
              </a:rPr>
              <a:t>srbc</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45038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1976" y="1905506"/>
            <a:ext cx="7282927" cy="3046988"/>
          </a:xfrm>
          <a:prstGeom prst="rect">
            <a:avLst/>
          </a:prstGeom>
        </p:spPr>
        <p:txBody>
          <a:bodyPr wrap="square">
            <a:spAutoFit/>
          </a:bodyPr>
          <a:lstStyle/>
          <a:p>
            <a:pPr algn="ctr"/>
            <a:r>
              <a:rPr lang="en-US" sz="3200" dirty="0">
                <a:solidFill>
                  <a:srgbClr val="BF5700"/>
                </a:solidFill>
                <a:latin typeface="Times New Roman" panose="02020603050405020304" pitchFamily="18" charset="0"/>
                <a:cs typeface="Times New Roman" panose="02020603050405020304" pitchFamily="18" charset="0"/>
              </a:rPr>
              <a:t>As a student and </a:t>
            </a:r>
            <a:r>
              <a:rPr lang="en-US" sz="3200" b="1" dirty="0">
                <a:solidFill>
                  <a:srgbClr val="BF5700"/>
                </a:solidFill>
                <a:latin typeface="Times New Roman" panose="02020603050405020304" pitchFamily="18" charset="0"/>
                <a:cs typeface="Times New Roman" panose="02020603050405020304" pitchFamily="18" charset="0"/>
              </a:rPr>
              <a:t>responsible</a:t>
            </a:r>
            <a:r>
              <a:rPr lang="en-US" sz="3200" dirty="0">
                <a:solidFill>
                  <a:srgbClr val="BF5700"/>
                </a:solidFill>
                <a:latin typeface="Times New Roman" panose="02020603050405020304" pitchFamily="18" charset="0"/>
                <a:cs typeface="Times New Roman" panose="02020603050405020304" pitchFamily="18" charset="0"/>
              </a:rPr>
              <a:t> employee, </a:t>
            </a:r>
            <a:r>
              <a:rPr lang="en-US" sz="3200" dirty="0" smtClean="0">
                <a:solidFill>
                  <a:srgbClr val="BF5700"/>
                </a:solidFill>
                <a:latin typeface="Times New Roman" panose="02020603050405020304" pitchFamily="18" charset="0"/>
                <a:cs typeface="Times New Roman" panose="02020603050405020304" pitchFamily="18" charset="0"/>
              </a:rPr>
              <a:t>when you meet emergency situation, you </a:t>
            </a:r>
            <a:r>
              <a:rPr lang="en-US" sz="3200" dirty="0">
                <a:solidFill>
                  <a:srgbClr val="BF5700"/>
                </a:solidFill>
                <a:latin typeface="Times New Roman" panose="02020603050405020304" pitchFamily="18" charset="0"/>
                <a:cs typeface="Times New Roman" panose="02020603050405020304" pitchFamily="18" charset="0"/>
              </a:rPr>
              <a:t>have to take actions</a:t>
            </a:r>
            <a:r>
              <a:rPr lang="en-US" sz="3200" dirty="0" smtClean="0">
                <a:solidFill>
                  <a:srgbClr val="BF5700"/>
                </a:solidFill>
                <a:latin typeface="Times New Roman" panose="02020603050405020304" pitchFamily="18" charset="0"/>
                <a:cs typeface="Times New Roman" panose="02020603050405020304" pitchFamily="18" charset="0"/>
              </a:rPr>
              <a:t>.</a:t>
            </a:r>
          </a:p>
          <a:p>
            <a:pPr algn="ctr"/>
            <a:endParaRPr lang="en-US" sz="3200" dirty="0">
              <a:solidFill>
                <a:srgbClr val="BF5700"/>
              </a:solidFill>
              <a:latin typeface="Times New Roman" charset="0"/>
              <a:ea typeface="Times New Roman" charset="0"/>
              <a:cs typeface="Times New Roman" charset="0"/>
            </a:endParaRPr>
          </a:p>
          <a:p>
            <a:pPr algn="ctr"/>
            <a:r>
              <a:rPr lang="en-US" sz="3200" dirty="0" smtClean="0">
                <a:solidFill>
                  <a:srgbClr val="BF5700"/>
                </a:solidFill>
                <a:latin typeface="Times New Roman" charset="0"/>
                <a:ea typeface="Times New Roman" charset="0"/>
                <a:cs typeface="Times New Roman" charset="0"/>
              </a:rPr>
              <a:t>The Emergency Preparedness Training is going </a:t>
            </a:r>
            <a:r>
              <a:rPr lang="en-US" sz="3200" dirty="0">
                <a:solidFill>
                  <a:srgbClr val="BF5700"/>
                </a:solidFill>
                <a:latin typeface="Times New Roman" charset="0"/>
                <a:ea typeface="Times New Roman" charset="0"/>
                <a:cs typeface="Times New Roman" charset="0"/>
              </a:rPr>
              <a:t>to help you deal with similar cases.</a:t>
            </a:r>
          </a:p>
        </p:txBody>
      </p:sp>
    </p:spTree>
    <p:extLst>
      <p:ext uri="{BB962C8B-B14F-4D97-AF65-F5344CB8AC3E}">
        <p14:creationId xmlns:p14="http://schemas.microsoft.com/office/powerpoint/2010/main" val="196199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853" y="2359141"/>
            <a:ext cx="3903238" cy="3402288"/>
          </a:xfrm>
          <a:prstGeom prst="rect">
            <a:avLst/>
          </a:prstGeom>
        </p:spPr>
      </p:pic>
      <p:sp>
        <p:nvSpPr>
          <p:cNvPr id="2" name="Title 1"/>
          <p:cNvSpPr txBox="1">
            <a:spLocks/>
          </p:cNvSpPr>
          <p:nvPr/>
        </p:nvSpPr>
        <p:spPr>
          <a:xfrm>
            <a:off x="477691" y="905096"/>
            <a:ext cx="8188618"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Tips for following up someone</a:t>
            </a:r>
            <a:br>
              <a:rPr lang="en-US" sz="2800" b="1" dirty="0" smtClean="0">
                <a:solidFill>
                  <a:srgbClr val="BF5700"/>
                </a:solidFill>
                <a:latin typeface="Times New Roman" panose="02020603050405020304" pitchFamily="18" charset="0"/>
                <a:cs typeface="Times New Roman" panose="02020603050405020304" pitchFamily="18" charset="0"/>
              </a:rPr>
            </a:br>
            <a:r>
              <a:rPr lang="en-US" sz="2800" b="1" dirty="0" smtClean="0">
                <a:solidFill>
                  <a:srgbClr val="BF5700"/>
                </a:solidFill>
                <a:latin typeface="Times New Roman" panose="02020603050405020304" pitchFamily="18" charset="0"/>
                <a:cs typeface="Times New Roman" panose="02020603050405020304" pitchFamily="18" charset="0"/>
              </a:rPr>
              <a:t>who faces distress &amp; disruptive behavior</a:t>
            </a:r>
            <a:endParaRPr lang="en-US" sz="2800" b="1" dirty="0">
              <a:solidFill>
                <a:srgbClr val="BF57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939013" y="2359141"/>
            <a:ext cx="3163045" cy="3246530"/>
          </a:xfrm>
          <a:prstGeom prst="rect">
            <a:avLst/>
          </a:prstGeom>
          <a:solidFill>
            <a:srgbClr val="FFFFFF">
              <a:alpha val="50196"/>
            </a:srgbClr>
          </a:solidFill>
        </p:spPr>
        <p:txBody>
          <a:bodyPr wrap="none" rtlCol="0">
            <a:spAutoFit/>
          </a:bodyPr>
          <a:lstStyle/>
          <a:p>
            <a:pPr>
              <a:lnSpc>
                <a:spcPct val="150000"/>
              </a:lnSpc>
            </a:pPr>
            <a:r>
              <a:rPr lang="en-US" sz="2800" b="1" dirty="0" smtClean="0">
                <a:latin typeface="Times New Roman" panose="02020603050405020304" pitchFamily="18" charset="0"/>
                <a:cs typeface="Times New Roman" panose="02020603050405020304" pitchFamily="18" charset="0"/>
              </a:rPr>
              <a:t>B</a:t>
            </a:r>
            <a:r>
              <a:rPr lang="en-US" sz="2800" dirty="0" smtClean="0">
                <a:latin typeface="Times New Roman" panose="02020603050405020304" pitchFamily="18" charset="0"/>
                <a:cs typeface="Times New Roman" panose="02020603050405020304" pitchFamily="18" charset="0"/>
              </a:rPr>
              <a:t>e direct</a:t>
            </a:r>
          </a:p>
          <a:p>
            <a:pPr>
              <a:lnSpc>
                <a:spcPct val="150000"/>
              </a:lnSpc>
            </a:pPr>
            <a:r>
              <a:rPr lang="en-US" sz="2800" b="1" dirty="0">
                <a:latin typeface="Times New Roman" panose="02020603050405020304" pitchFamily="18" charset="0"/>
                <a:cs typeface="Times New Roman" panose="02020603050405020304" pitchFamily="18" charset="0"/>
              </a:rPr>
              <a:t>E</a:t>
            </a:r>
            <a:r>
              <a:rPr lang="en-US" sz="2800" dirty="0" smtClean="0">
                <a:latin typeface="Times New Roman" panose="02020603050405020304" pitchFamily="18" charset="0"/>
                <a:cs typeface="Times New Roman" panose="02020603050405020304" pitchFamily="18" charset="0"/>
              </a:rPr>
              <a:t>ncourage</a:t>
            </a:r>
          </a:p>
          <a:p>
            <a:pPr>
              <a:lnSpc>
                <a:spcPct val="150000"/>
              </a:lnSpc>
            </a:pPr>
            <a:r>
              <a:rPr lang="en-US" sz="2800" b="1" dirty="0">
                <a:latin typeface="Times New Roman" panose="02020603050405020304" pitchFamily="18" charset="0"/>
                <a:cs typeface="Times New Roman" panose="02020603050405020304" pitchFamily="18" charset="0"/>
              </a:rPr>
              <a:t>P</a:t>
            </a:r>
            <a:r>
              <a:rPr lang="en-US" sz="2800" dirty="0">
                <a:latin typeface="Times New Roman" panose="02020603050405020304" pitchFamily="18" charset="0"/>
                <a:cs typeface="Times New Roman" panose="02020603050405020304" pitchFamily="18" charset="0"/>
              </a:rPr>
              <a:t>rov</a:t>
            </a:r>
            <a:r>
              <a:rPr lang="en-US" sz="2800" dirty="0" smtClean="0">
                <a:latin typeface="Times New Roman" panose="02020603050405020304" pitchFamily="18" charset="0"/>
                <a:cs typeface="Times New Roman" panose="02020603050405020304" pitchFamily="18" charset="0"/>
              </a:rPr>
              <a:t>ide Information</a:t>
            </a:r>
          </a:p>
          <a:p>
            <a:pPr>
              <a:lnSpc>
                <a:spcPct val="150000"/>
              </a:lnSpc>
            </a:pPr>
            <a:r>
              <a:rPr lang="en-US" sz="2800" b="1" dirty="0" smtClean="0">
                <a:latin typeface="Times New Roman" panose="02020603050405020304" pitchFamily="18" charset="0"/>
                <a:cs typeface="Times New Roman" panose="02020603050405020304" pitchFamily="18" charset="0"/>
              </a:rPr>
              <a:t>C</a:t>
            </a:r>
            <a:r>
              <a:rPr lang="en-US" sz="2800" dirty="0" smtClean="0">
                <a:latin typeface="Times New Roman" panose="02020603050405020304" pitchFamily="18" charset="0"/>
                <a:cs typeface="Times New Roman" panose="02020603050405020304" pitchFamily="18" charset="0"/>
              </a:rPr>
              <a:t>larify Expectations</a:t>
            </a:r>
          </a:p>
          <a:p>
            <a:pPr>
              <a:lnSpc>
                <a:spcPct val="150000"/>
              </a:lnSpc>
            </a:pPr>
            <a:r>
              <a:rPr lang="en-US" sz="2800" b="1" dirty="0" smtClean="0">
                <a:latin typeface="Times New Roman" panose="02020603050405020304" pitchFamily="18" charset="0"/>
                <a:cs typeface="Times New Roman" panose="02020603050405020304" pitchFamily="18" charset="0"/>
              </a:rPr>
              <a:t>S</a:t>
            </a:r>
            <a:r>
              <a:rPr lang="en-US" sz="2800" dirty="0" smtClean="0">
                <a:latin typeface="Times New Roman" panose="02020603050405020304" pitchFamily="18" charset="0"/>
                <a:cs typeface="Times New Roman" panose="02020603050405020304" pitchFamily="18" charset="0"/>
              </a:rPr>
              <a:t>uggest, don’t insist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53417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1148" y="1510748"/>
            <a:ext cx="7262191" cy="3908762"/>
          </a:xfrm>
          <a:prstGeom prst="rect">
            <a:avLst/>
          </a:prstGeom>
          <a:noFill/>
        </p:spPr>
        <p:txBody>
          <a:bodyPr wrap="square" rtlCol="0">
            <a:spAutoFit/>
          </a:bodyPr>
          <a:lstStyle/>
          <a:p>
            <a:r>
              <a:rPr lang="en-US" sz="3200" b="1" dirty="0">
                <a:solidFill>
                  <a:srgbClr val="BF5700"/>
                </a:solidFill>
                <a:latin typeface="Times New Roman" panose="02020603050405020304" pitchFamily="18" charset="0"/>
                <a:ea typeface="+mj-ea"/>
                <a:cs typeface="Times New Roman" panose="02020603050405020304" pitchFamily="18" charset="0"/>
              </a:rPr>
              <a:t>Question: </a:t>
            </a:r>
            <a:endParaRPr lang="en-US" sz="3200" b="1" dirty="0" smtClean="0">
              <a:solidFill>
                <a:srgbClr val="BF5700"/>
              </a:solidFill>
              <a:latin typeface="Times New Roman" panose="02020603050405020304" pitchFamily="18" charset="0"/>
              <a:ea typeface="+mj-ea"/>
              <a:cs typeface="Times New Roman" panose="02020603050405020304" pitchFamily="18" charset="0"/>
            </a:endParaRPr>
          </a:p>
          <a:p>
            <a:r>
              <a:rPr lang="en-US" sz="3200" b="1" dirty="0" smtClean="0">
                <a:solidFill>
                  <a:srgbClr val="BF5700"/>
                </a:solidFill>
                <a:latin typeface="Times New Roman" panose="02020603050405020304" pitchFamily="18" charset="0"/>
                <a:ea typeface="+mj-ea"/>
                <a:cs typeface="Times New Roman" panose="02020603050405020304" pitchFamily="18" charset="0"/>
              </a:rPr>
              <a:t>Which </a:t>
            </a:r>
            <a:r>
              <a:rPr lang="en-US" sz="3200" b="1" dirty="0">
                <a:solidFill>
                  <a:srgbClr val="BF5700"/>
                </a:solidFill>
                <a:latin typeface="Times New Roman" panose="02020603050405020304" pitchFamily="18" charset="0"/>
                <a:ea typeface="+mj-ea"/>
                <a:cs typeface="Times New Roman" panose="02020603050405020304" pitchFamily="18" charset="0"/>
              </a:rPr>
              <a:t>counseling method can you take if you meet distress or/and disruptive behavior in class?</a:t>
            </a:r>
          </a:p>
          <a:p>
            <a:endParaRPr lang="en-US" sz="2400" dirty="0">
              <a:latin typeface="Times New Roman" panose="02020603050405020304" pitchFamily="18" charset="0"/>
              <a:cs typeface="Times New Roman" panose="02020603050405020304" pitchFamily="18" charset="0"/>
            </a:endParaRPr>
          </a:p>
          <a:p>
            <a:pPr marL="342900" indent="-342900">
              <a:buAutoNum type="alphaUcPeriod"/>
            </a:pPr>
            <a:r>
              <a:rPr lang="en-US" sz="2400" dirty="0">
                <a:latin typeface="Times New Roman" panose="02020603050405020304" pitchFamily="18" charset="0"/>
                <a:cs typeface="Times New Roman" panose="02020603050405020304" pitchFamily="18" charset="0"/>
              </a:rPr>
              <a:t>Walk-in Service</a:t>
            </a:r>
          </a:p>
          <a:p>
            <a:pPr marL="342900" indent="-342900">
              <a:buAutoNum type="alphaUcPeriod"/>
            </a:pPr>
            <a:r>
              <a:rPr lang="en-US" sz="2400" dirty="0">
                <a:latin typeface="Times New Roman" panose="02020603050405020304" pitchFamily="18" charset="0"/>
                <a:cs typeface="Times New Roman" panose="02020603050405020304" pitchFamily="18" charset="0"/>
              </a:rPr>
              <a:t>Individual Counseling</a:t>
            </a:r>
          </a:p>
          <a:p>
            <a:pPr marL="342900" indent="-342900">
              <a:buAutoNum type="alphaUcPeriod"/>
            </a:pPr>
            <a:r>
              <a:rPr lang="en-US" sz="2400" dirty="0">
                <a:latin typeface="Times New Roman" panose="02020603050405020304" pitchFamily="18" charset="0"/>
                <a:cs typeface="Times New Roman" panose="02020603050405020304" pitchFamily="18" charset="0"/>
              </a:rPr>
              <a:t>Group Counseling</a:t>
            </a:r>
          </a:p>
          <a:p>
            <a:pPr marL="342900" indent="-342900">
              <a:buAutoNum type="alphaUcPeriod"/>
            </a:pPr>
            <a:r>
              <a:rPr lang="en-US" sz="2400" dirty="0">
                <a:latin typeface="Times New Roman" panose="02020603050405020304" pitchFamily="18" charset="0"/>
                <a:cs typeface="Times New Roman" panose="02020603050405020304" pitchFamily="18" charset="0"/>
              </a:rPr>
              <a:t>Medication Evaluation</a:t>
            </a:r>
          </a:p>
        </p:txBody>
      </p:sp>
      <p:sp>
        <p:nvSpPr>
          <p:cNvPr id="3" name="TextBox 2"/>
          <p:cNvSpPr txBox="1"/>
          <p:nvPr/>
        </p:nvSpPr>
        <p:spPr>
          <a:xfrm>
            <a:off x="1007167" y="5565912"/>
            <a:ext cx="7023652" cy="707886"/>
          </a:xfrm>
          <a:prstGeom prst="rect">
            <a:avLst/>
          </a:prstGeom>
          <a:noFill/>
        </p:spPr>
        <p:txBody>
          <a:bodyPr wrap="square" rtlCol="0">
            <a:spAutoFit/>
          </a:bodyPr>
          <a:lstStyle/>
          <a:p>
            <a:r>
              <a:rPr lang="en-US" sz="2000" b="1" dirty="0">
                <a:solidFill>
                  <a:srgbClr val="BF5700"/>
                </a:solidFill>
                <a:latin typeface="Times New Roman" panose="02020603050405020304" pitchFamily="18" charset="0"/>
                <a:ea typeface="+mj-ea"/>
                <a:cs typeface="Times New Roman" panose="02020603050405020304" pitchFamily="18" charset="0"/>
              </a:rPr>
              <a:t>All of these are correct answers!</a:t>
            </a:r>
          </a:p>
          <a:p>
            <a:r>
              <a:rPr lang="en-US" sz="2000" b="1" dirty="0">
                <a:solidFill>
                  <a:srgbClr val="BF5700"/>
                </a:solidFill>
                <a:latin typeface="Times New Roman" panose="02020603050405020304" pitchFamily="18" charset="0"/>
                <a:ea typeface="+mj-ea"/>
                <a:cs typeface="Times New Roman" panose="02020603050405020304" pitchFamily="18" charset="0"/>
              </a:rPr>
              <a:t>Look for experts’ help if you feel hard to handle it.</a:t>
            </a:r>
          </a:p>
        </p:txBody>
      </p:sp>
    </p:spTree>
    <p:extLst>
      <p:ext uri="{BB962C8B-B14F-4D97-AF65-F5344CB8AC3E}">
        <p14:creationId xmlns:p14="http://schemas.microsoft.com/office/powerpoint/2010/main" val="49301216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268" y="2145071"/>
            <a:ext cx="4114800" cy="3727017"/>
          </a:xfrm>
          <a:prstGeom prst="rect">
            <a:avLst/>
          </a:prstGeom>
        </p:spPr>
      </p:pic>
      <p:sp>
        <p:nvSpPr>
          <p:cNvPr id="3" name="TextBox 2"/>
          <p:cNvSpPr txBox="1"/>
          <p:nvPr/>
        </p:nvSpPr>
        <p:spPr>
          <a:xfrm>
            <a:off x="4779894" y="2178769"/>
            <a:ext cx="4005168" cy="3416320"/>
          </a:xfrm>
          <a:prstGeom prst="rect">
            <a:avLst/>
          </a:prstGeom>
          <a:noFill/>
        </p:spPr>
        <p:txBody>
          <a:bodyPr wrap="square" rtlCol="0">
            <a:spAutoFit/>
          </a:bodyPr>
          <a:lstStyle/>
          <a:p>
            <a:r>
              <a:rPr lang="en-US" dirty="0">
                <a:solidFill>
                  <a:srgbClr val="000000"/>
                </a:solidFill>
                <a:latin typeface="Times New Roman" panose="02020603050405020304" pitchFamily="18" charset="0"/>
                <a:cs typeface="Times New Roman" panose="02020603050405020304" pitchFamily="18" charset="0"/>
              </a:rPr>
              <a:t>Since last week, she hasn’t submitted two assignments. A classmate complained Amy didn’t show up in group meeting</a:t>
            </a:r>
            <a:r>
              <a:rPr lang="en-US" dirty="0" smtClean="0">
                <a:solidFill>
                  <a:srgbClr val="000000"/>
                </a:solidFill>
                <a:latin typeface="Times New Roman" panose="02020603050405020304" pitchFamily="18" charset="0"/>
                <a:cs typeface="Times New Roman" panose="02020603050405020304" pitchFamily="18" charset="0"/>
              </a:rPr>
              <a:t>.</a:t>
            </a:r>
          </a:p>
          <a:p>
            <a:endParaRPr lang="en-US" dirty="0">
              <a:solidFill>
                <a:srgbClr val="000000"/>
              </a:solidFill>
              <a:latin typeface="Times New Roman" panose="02020603050405020304" pitchFamily="18" charset="0"/>
              <a:cs typeface="Times New Roman" panose="02020603050405020304" pitchFamily="18" charset="0"/>
            </a:endParaRPr>
          </a:p>
          <a:p>
            <a:pPr marL="342900" indent="-342900">
              <a:buFont typeface="+mj-lt"/>
              <a:buAutoNum type="alphaUcPeriod"/>
            </a:pPr>
            <a:r>
              <a:rPr lang="en-US" dirty="0">
                <a:solidFill>
                  <a:srgbClr val="000000"/>
                </a:solidFill>
                <a:latin typeface="Times New Roman" panose="02020603050405020304" pitchFamily="18" charset="0"/>
                <a:cs typeface="Times New Roman" panose="02020603050405020304" pitchFamily="18" charset="0"/>
              </a:rPr>
              <a:t>Let her go. It’s none of my business. What I need to do is give her a fair grade in the end of the semester according  to her performance</a:t>
            </a:r>
            <a:r>
              <a:rPr lang="en-US" dirty="0" smtClean="0">
                <a:solidFill>
                  <a:srgbClr val="000000"/>
                </a:solidFill>
                <a:latin typeface="Times New Roman" panose="02020603050405020304" pitchFamily="18" charset="0"/>
                <a:cs typeface="Times New Roman" panose="02020603050405020304" pitchFamily="18" charset="0"/>
              </a:rPr>
              <a:t>.</a:t>
            </a:r>
            <a:endParaRPr lang="en-US" dirty="0">
              <a:solidFill>
                <a:srgbClr val="000000"/>
              </a:solidFill>
              <a:latin typeface="Times New Roman" panose="02020603050405020304" pitchFamily="18" charset="0"/>
              <a:cs typeface="Times New Roman" panose="02020603050405020304" pitchFamily="18" charset="0"/>
            </a:endParaRPr>
          </a:p>
          <a:p>
            <a:pPr marL="342900" indent="-342900">
              <a:buFont typeface="+mj-lt"/>
              <a:buAutoNum type="alphaUcPeriod"/>
            </a:pPr>
            <a:r>
              <a:rPr lang="en-US" dirty="0">
                <a:solidFill>
                  <a:srgbClr val="000000"/>
                </a:solidFill>
                <a:latin typeface="Times New Roman" panose="02020603050405020304" pitchFamily="18" charset="0"/>
                <a:cs typeface="Times New Roman" panose="02020603050405020304" pitchFamily="18" charset="0"/>
              </a:rPr>
              <a:t>Find a chance after class asking whether she met problems in studying</a:t>
            </a:r>
            <a:r>
              <a:rPr lang="en-US" dirty="0" smtClean="0">
                <a:solidFill>
                  <a:srgbClr val="000000"/>
                </a:solidFill>
                <a:latin typeface="Times New Roman" panose="02020603050405020304" pitchFamily="18" charset="0"/>
                <a:cs typeface="Times New Roman" panose="02020603050405020304" pitchFamily="18" charset="0"/>
              </a:rPr>
              <a:t>.</a:t>
            </a:r>
            <a:endParaRPr lang="en-US" dirty="0">
              <a:solidFill>
                <a:srgbClr val="000000"/>
              </a:solidFill>
              <a:latin typeface="Times New Roman" panose="02020603050405020304" pitchFamily="18" charset="0"/>
              <a:cs typeface="Times New Roman" panose="02020603050405020304" pitchFamily="18" charset="0"/>
            </a:endParaRPr>
          </a:p>
          <a:p>
            <a:pPr marL="342900" indent="-342900">
              <a:buFont typeface="+mj-lt"/>
              <a:buAutoNum type="alphaUcPeriod"/>
            </a:pPr>
            <a:r>
              <a:rPr lang="en-US" dirty="0">
                <a:solidFill>
                  <a:srgbClr val="000000"/>
                </a:solidFill>
                <a:latin typeface="Times New Roman" panose="02020603050405020304" pitchFamily="18" charset="0"/>
                <a:cs typeface="Times New Roman" panose="02020603050405020304" pitchFamily="18" charset="0"/>
              </a:rPr>
              <a:t>Ask Amy’s friend to know </a:t>
            </a:r>
            <a:r>
              <a:rPr lang="en-US" dirty="0" smtClean="0">
                <a:solidFill>
                  <a:srgbClr val="000000"/>
                </a:solidFill>
                <a:latin typeface="Times New Roman" panose="02020603050405020304" pitchFamily="18" charset="0"/>
                <a:cs typeface="Times New Roman" panose="02020603050405020304" pitchFamily="18" charset="0"/>
              </a:rPr>
              <a:t>about </a:t>
            </a:r>
            <a:r>
              <a:rPr lang="en-US" dirty="0">
                <a:solidFill>
                  <a:srgbClr val="000000"/>
                </a:solidFill>
                <a:latin typeface="Times New Roman" panose="02020603050405020304" pitchFamily="18" charset="0"/>
                <a:cs typeface="Times New Roman" panose="02020603050405020304" pitchFamily="18" charset="0"/>
              </a:rPr>
              <a:t>her</a:t>
            </a:r>
            <a:r>
              <a:rPr lang="en-US" dirty="0" smtClean="0">
                <a:solidFill>
                  <a:srgbClr val="000000"/>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4" name="Rectangle 5"/>
          <p:cNvSpPr/>
          <p:nvPr/>
        </p:nvSpPr>
        <p:spPr>
          <a:xfrm>
            <a:off x="383074" y="1005598"/>
            <a:ext cx="8401988" cy="523220"/>
          </a:xfrm>
          <a:prstGeom prst="rect">
            <a:avLst/>
          </a:prstGeom>
        </p:spPr>
        <p:txBody>
          <a:bodyPr wrap="square">
            <a:spAutoFit/>
          </a:bodyPr>
          <a:lstStyle/>
          <a:p>
            <a:r>
              <a:rPr lang="en-US" sz="2800" b="1" dirty="0">
                <a:solidFill>
                  <a:srgbClr val="BF5700"/>
                </a:solidFill>
                <a:latin typeface="Times New Roman" panose="02020603050405020304" pitchFamily="18" charset="0"/>
                <a:ea typeface="+mj-ea"/>
                <a:cs typeface="Times New Roman" panose="02020603050405020304" pitchFamily="18" charset="0"/>
              </a:rPr>
              <a:t>Scenario 1 : Decline in academic performance</a:t>
            </a:r>
          </a:p>
        </p:txBody>
      </p:sp>
    </p:spTree>
    <p:extLst>
      <p:ext uri="{BB962C8B-B14F-4D97-AF65-F5344CB8AC3E}">
        <p14:creationId xmlns:p14="http://schemas.microsoft.com/office/powerpoint/2010/main" val="11212284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383074" y="1005598"/>
            <a:ext cx="8401988" cy="523220"/>
          </a:xfrm>
          <a:prstGeom prst="rect">
            <a:avLst/>
          </a:prstGeom>
        </p:spPr>
        <p:txBody>
          <a:bodyPr wrap="square">
            <a:spAutoFit/>
          </a:bodyPr>
          <a:lstStyle/>
          <a:p>
            <a:r>
              <a:rPr lang="en-US" sz="2800" b="1" dirty="0">
                <a:solidFill>
                  <a:srgbClr val="BF5700"/>
                </a:solidFill>
                <a:latin typeface="Times New Roman" panose="02020603050405020304" pitchFamily="18" charset="0"/>
                <a:ea typeface="+mj-ea"/>
                <a:cs typeface="Times New Roman" panose="02020603050405020304" pitchFamily="18" charset="0"/>
              </a:rPr>
              <a:t>Scenario 1 : Decline in academic performance</a:t>
            </a:r>
          </a:p>
        </p:txBody>
      </p:sp>
      <p:sp>
        <p:nvSpPr>
          <p:cNvPr id="3" name="Rectangle 3"/>
          <p:cNvSpPr/>
          <p:nvPr/>
        </p:nvSpPr>
        <p:spPr>
          <a:xfrm>
            <a:off x="4601980" y="2085416"/>
            <a:ext cx="4309671" cy="3416320"/>
          </a:xfrm>
          <a:prstGeom prst="rect">
            <a:avLst/>
          </a:prstGeom>
        </p:spPr>
        <p:txBody>
          <a:bodyPr wrap="square">
            <a:spAutoFit/>
          </a:bodyPr>
          <a:lstStyle/>
          <a:p>
            <a:pPr marL="457200"/>
            <a:r>
              <a:rPr lang="en-US" b="1" dirty="0" smtClean="0">
                <a:solidFill>
                  <a:srgbClr val="000000"/>
                </a:solidFill>
                <a:latin typeface="Times New Roman" panose="02020603050405020304" pitchFamily="18" charset="0"/>
                <a:cs typeface="Times New Roman" panose="02020603050405020304" pitchFamily="18" charset="0"/>
              </a:rPr>
              <a:t>Feedback</a:t>
            </a:r>
          </a:p>
          <a:p>
            <a:pPr marL="457200"/>
            <a:endParaRPr lang="en-US" dirty="0">
              <a:latin typeface="Times New Roman" panose="02020603050405020304" pitchFamily="18" charset="0"/>
              <a:cs typeface="Times New Roman" panose="02020603050405020304" pitchFamily="18" charset="0"/>
            </a:endParaRPr>
          </a:p>
          <a:p>
            <a:pPr marL="800100" indent="-342900" fontAlgn="base">
              <a:buFont typeface="+mj-lt"/>
              <a:buAutoNum type="alphaUcPeriod"/>
            </a:pPr>
            <a:r>
              <a:rPr lang="en-US" dirty="0">
                <a:solidFill>
                  <a:srgbClr val="000000"/>
                </a:solidFill>
                <a:latin typeface="Times New Roman" panose="02020603050405020304" pitchFamily="18" charset="0"/>
                <a:cs typeface="Times New Roman" panose="02020603050405020304" pitchFamily="18" charset="0"/>
              </a:rPr>
              <a:t>You can definitely do that. You do nothing wrong. It’s just not the best choice.</a:t>
            </a:r>
          </a:p>
          <a:p>
            <a:pPr marL="800100" indent="-342900" fontAlgn="base">
              <a:buFont typeface="+mj-lt"/>
              <a:buAutoNum type="alphaUcPeriod"/>
            </a:pPr>
            <a:r>
              <a:rPr lang="en-US" dirty="0">
                <a:solidFill>
                  <a:srgbClr val="000000"/>
                </a:solidFill>
                <a:latin typeface="Times New Roman" panose="02020603050405020304" pitchFamily="18" charset="0"/>
                <a:cs typeface="Times New Roman" panose="02020603050405020304" pitchFamily="18" charset="0"/>
              </a:rPr>
              <a:t>Excellent! Showing her that you care about her, and let her know you are there.</a:t>
            </a:r>
          </a:p>
          <a:p>
            <a:pPr marL="800100" indent="-342900" fontAlgn="base">
              <a:buFont typeface="+mj-lt"/>
              <a:buAutoNum type="alphaUcPeriod"/>
            </a:pPr>
            <a:r>
              <a:rPr lang="en-US" dirty="0">
                <a:solidFill>
                  <a:srgbClr val="000000"/>
                </a:solidFill>
                <a:latin typeface="Times New Roman" panose="02020603050405020304" pitchFamily="18" charset="0"/>
                <a:cs typeface="Times New Roman" panose="02020603050405020304" pitchFamily="18" charset="0"/>
              </a:rPr>
              <a:t>Not bad. Knowing from others is a way. If Amy’s friend doesn’t even know, maybe you still have to turn to Amy finally.</a:t>
            </a:r>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268" y="2145071"/>
            <a:ext cx="4114800" cy="3727017"/>
          </a:xfrm>
          <a:prstGeom prst="rect">
            <a:avLst/>
          </a:prstGeom>
        </p:spPr>
      </p:pic>
    </p:spTree>
    <p:extLst>
      <p:ext uri="{BB962C8B-B14F-4D97-AF65-F5344CB8AC3E}">
        <p14:creationId xmlns:p14="http://schemas.microsoft.com/office/powerpoint/2010/main" val="3701887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51" y="2123141"/>
            <a:ext cx="4114800" cy="3696891"/>
          </a:xfrm>
          <a:prstGeom prst="rect">
            <a:avLst/>
          </a:prstGeom>
        </p:spPr>
      </p:pic>
      <p:sp>
        <p:nvSpPr>
          <p:cNvPr id="3" name="Rectangle 4"/>
          <p:cNvSpPr/>
          <p:nvPr/>
        </p:nvSpPr>
        <p:spPr>
          <a:xfrm>
            <a:off x="4819951" y="2403712"/>
            <a:ext cx="4174761" cy="2585323"/>
          </a:xfrm>
          <a:prstGeom prst="rect">
            <a:avLst/>
          </a:prstGeom>
        </p:spPr>
        <p:txBody>
          <a:bodyPr wrap="square">
            <a:spAutoFit/>
          </a:bodyPr>
          <a:lstStyle/>
          <a:p>
            <a:pPr marL="392113" indent="-168275" fontAlgn="base">
              <a:buFont typeface="+mj-lt"/>
              <a:buAutoNum type="alphaUcPeriod"/>
            </a:pPr>
            <a:r>
              <a:rPr lang="en-US" dirty="0">
                <a:solidFill>
                  <a:srgbClr val="000000"/>
                </a:solidFill>
                <a:latin typeface="Times New Roman" panose="02020603050405020304" pitchFamily="18" charset="0"/>
                <a:cs typeface="Times New Roman" panose="02020603050405020304" pitchFamily="18" charset="0"/>
              </a:rPr>
              <a:t>Every student may have bad days, it's no big deal. Just ignore Jack and keep on teaching the class.</a:t>
            </a:r>
          </a:p>
          <a:p>
            <a:pPr marL="392113" indent="-168275" fontAlgn="base">
              <a:buFont typeface="+mj-lt"/>
              <a:buAutoNum type="alphaUcPeriod"/>
            </a:pPr>
            <a:r>
              <a:rPr lang="en-US" dirty="0">
                <a:solidFill>
                  <a:srgbClr val="000000"/>
                </a:solidFill>
                <a:latin typeface="Times New Roman" panose="02020603050405020304" pitchFamily="18" charset="0"/>
                <a:cs typeface="Times New Roman" panose="02020603050405020304" pitchFamily="18" charset="0"/>
              </a:rPr>
              <a:t>Ask Jack directly and promptly in front of the whole class.</a:t>
            </a:r>
          </a:p>
          <a:p>
            <a:pPr marL="392113" indent="-168275" fontAlgn="base">
              <a:buFont typeface="+mj-lt"/>
              <a:buAutoNum type="alphaUcPeriod"/>
            </a:pPr>
            <a:r>
              <a:rPr lang="en-US" dirty="0">
                <a:solidFill>
                  <a:srgbClr val="000000"/>
                </a:solidFill>
                <a:latin typeface="Times New Roman" panose="02020603050405020304" pitchFamily="18" charset="0"/>
                <a:cs typeface="Times New Roman" panose="02020603050405020304" pitchFamily="18" charset="0"/>
              </a:rPr>
              <a:t>Have a private talk with Jack after class, and show you care about him.</a:t>
            </a:r>
          </a:p>
          <a:p>
            <a:pPr marL="392113" indent="-168275" fontAlgn="base">
              <a:buFont typeface="+mj-lt"/>
              <a:buAutoNum type="alphaUcPeriod"/>
            </a:pPr>
            <a:r>
              <a:rPr lang="en-US" dirty="0">
                <a:solidFill>
                  <a:srgbClr val="000000"/>
                </a:solidFill>
                <a:latin typeface="Times New Roman" panose="02020603050405020304" pitchFamily="18" charset="0"/>
                <a:cs typeface="Times New Roman" panose="02020603050405020304" pitchFamily="18" charset="0"/>
              </a:rPr>
              <a:t>Blame Jack for disturbing the class and ask him to concentrate on class.</a:t>
            </a:r>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4" name="Rectangle 5"/>
          <p:cNvSpPr/>
          <p:nvPr/>
        </p:nvSpPr>
        <p:spPr>
          <a:xfrm>
            <a:off x="669650" y="999574"/>
            <a:ext cx="5232523" cy="523220"/>
          </a:xfrm>
          <a:prstGeom prst="rect">
            <a:avLst/>
          </a:prstGeom>
        </p:spPr>
        <p:txBody>
          <a:bodyPr wrap="none">
            <a:spAutoFit/>
          </a:bodyPr>
          <a:lstStyle/>
          <a:p>
            <a:r>
              <a:rPr lang="en-US" sz="2800" b="1" dirty="0">
                <a:solidFill>
                  <a:srgbClr val="BF5700"/>
                </a:solidFill>
                <a:latin typeface="Times New Roman" panose="02020603050405020304" pitchFamily="18" charset="0"/>
                <a:ea typeface="+mj-ea"/>
                <a:cs typeface="Times New Roman" panose="02020603050405020304" pitchFamily="18" charset="0"/>
              </a:rPr>
              <a:t>Scenario 2 : Unusual appearance</a:t>
            </a:r>
          </a:p>
        </p:txBody>
      </p:sp>
    </p:spTree>
    <p:extLst>
      <p:ext uri="{BB962C8B-B14F-4D97-AF65-F5344CB8AC3E}">
        <p14:creationId xmlns:p14="http://schemas.microsoft.com/office/powerpoint/2010/main" val="41419795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669650" y="999574"/>
            <a:ext cx="5232523" cy="523220"/>
          </a:xfrm>
          <a:prstGeom prst="rect">
            <a:avLst/>
          </a:prstGeom>
        </p:spPr>
        <p:txBody>
          <a:bodyPr wrap="none">
            <a:spAutoFit/>
          </a:bodyPr>
          <a:lstStyle/>
          <a:p>
            <a:r>
              <a:rPr lang="en-US" sz="2800" b="1" dirty="0">
                <a:solidFill>
                  <a:srgbClr val="BF5700"/>
                </a:solidFill>
                <a:latin typeface="Times New Roman" panose="02020603050405020304" pitchFamily="18" charset="0"/>
                <a:ea typeface="+mj-ea"/>
                <a:cs typeface="Times New Roman" panose="02020603050405020304" pitchFamily="18" charset="0"/>
              </a:rPr>
              <a:t>Scenario 2 : Unusual appearance</a:t>
            </a:r>
          </a:p>
        </p:txBody>
      </p:sp>
      <p:sp>
        <p:nvSpPr>
          <p:cNvPr id="4" name="Rectangle 4"/>
          <p:cNvSpPr/>
          <p:nvPr/>
        </p:nvSpPr>
        <p:spPr>
          <a:xfrm>
            <a:off x="4894595" y="1717533"/>
            <a:ext cx="4174761" cy="4524315"/>
          </a:xfrm>
          <a:prstGeom prst="rect">
            <a:avLst/>
          </a:prstGeom>
        </p:spPr>
        <p:txBody>
          <a:bodyPr wrap="square">
            <a:spAutoFit/>
          </a:bodyPr>
          <a:lstStyle/>
          <a:p>
            <a:r>
              <a:rPr lang="en-US" b="1" dirty="0" smtClean="0">
                <a:latin typeface="Times New Roman" panose="02020603050405020304" pitchFamily="18" charset="0"/>
                <a:cs typeface="Times New Roman" panose="02020603050405020304" pitchFamily="18" charset="0"/>
              </a:rPr>
              <a:t>Feedback</a:t>
            </a:r>
          </a:p>
          <a:p>
            <a:pPr marL="342900" indent="-342900" fontAlgn="base">
              <a:buFont typeface="+mj-lt"/>
              <a:buAutoNum type="alphaUcPeriod"/>
            </a:pPr>
            <a:r>
              <a:rPr lang="en-US" dirty="0" smtClean="0">
                <a:latin typeface="Times New Roman" panose="02020603050405020304" pitchFamily="18" charset="0"/>
                <a:cs typeface="Times New Roman" panose="02020603050405020304" pitchFamily="18" charset="0"/>
              </a:rPr>
              <a:t>It’s </a:t>
            </a:r>
            <a:r>
              <a:rPr lang="en-US" dirty="0">
                <a:latin typeface="Times New Roman" panose="02020603050405020304" pitchFamily="18" charset="0"/>
                <a:cs typeface="Times New Roman" panose="02020603050405020304" pitchFamily="18" charset="0"/>
              </a:rPr>
              <a:t>not a good option. Maybe Jack is having a hard time in his life and he needs others’ care and support.</a:t>
            </a:r>
          </a:p>
          <a:p>
            <a:pPr marL="342900" indent="-342900" fontAlgn="base">
              <a:buFont typeface="+mj-lt"/>
              <a:buAutoNum type="alphaUcPeriod"/>
            </a:pPr>
            <a:r>
              <a:rPr lang="en-US" dirty="0">
                <a:latin typeface="Times New Roman" panose="02020603050405020304" pitchFamily="18" charset="0"/>
                <a:cs typeface="Times New Roman" panose="02020603050405020304" pitchFamily="18" charset="0"/>
              </a:rPr>
              <a:t>It’s not a good option. It’s impolite to ask Jack about his personal things, especially in front of a lot of students. </a:t>
            </a:r>
          </a:p>
          <a:p>
            <a:pPr marL="342900" indent="-342900" fontAlgn="base">
              <a:buFont typeface="+mj-lt"/>
              <a:buAutoNum type="alphaUcPeriod"/>
            </a:pPr>
            <a:r>
              <a:rPr lang="en-US" dirty="0">
                <a:latin typeface="Times New Roman" panose="02020603050405020304" pitchFamily="18" charset="0"/>
                <a:cs typeface="Times New Roman" panose="02020603050405020304" pitchFamily="18" charset="0"/>
              </a:rPr>
              <a:t>It’s a good option! Talking with Jack after class gives him a comfortable atmosphere to talk. Showing care gives a feeling of trust.</a:t>
            </a:r>
          </a:p>
          <a:p>
            <a:pPr marL="342900" indent="-342900" fontAlgn="base">
              <a:buFont typeface="+mj-lt"/>
              <a:buAutoNum type="alphaUcPeriod"/>
            </a:pPr>
            <a:r>
              <a:rPr lang="en-US" dirty="0">
                <a:latin typeface="Times New Roman" panose="02020603050405020304" pitchFamily="18" charset="0"/>
                <a:cs typeface="Times New Roman" panose="02020603050405020304" pitchFamily="18" charset="0"/>
              </a:rPr>
              <a:t>It’s not a good option. Blaming someone in public is a very rude behavior and it might have some negative impact on Jack in terms of his mental and/or physical health.</a:t>
            </a:r>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51" y="2123141"/>
            <a:ext cx="4114800" cy="3696891"/>
          </a:xfrm>
          <a:prstGeom prst="rect">
            <a:avLst/>
          </a:prstGeom>
        </p:spPr>
      </p:pic>
    </p:spTree>
    <p:extLst>
      <p:ext uri="{BB962C8B-B14F-4D97-AF65-F5344CB8AC3E}">
        <p14:creationId xmlns:p14="http://schemas.microsoft.com/office/powerpoint/2010/main" val="300759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86679"/>
            <a:ext cx="4114800" cy="3706543"/>
          </a:xfrm>
          <a:prstGeom prst="rect">
            <a:avLst/>
          </a:prstGeom>
        </p:spPr>
      </p:pic>
      <p:sp>
        <p:nvSpPr>
          <p:cNvPr id="3" name="Rectangle 4"/>
          <p:cNvSpPr/>
          <p:nvPr/>
        </p:nvSpPr>
        <p:spPr>
          <a:xfrm>
            <a:off x="4572000" y="1854791"/>
            <a:ext cx="4572000" cy="3970318"/>
          </a:xfrm>
          <a:prstGeom prst="rect">
            <a:avLst/>
          </a:prstGeom>
        </p:spPr>
        <p:txBody>
          <a:bodyPr>
            <a:spAutoFit/>
          </a:bodyPr>
          <a:lstStyle/>
          <a:p>
            <a:pPr marL="336550" indent="-168275" fontAlgn="base">
              <a:buFont typeface="+mj-lt"/>
              <a:buAutoNum type="alphaUcPeriod"/>
            </a:pPr>
            <a:r>
              <a:rPr lang="en-US" dirty="0">
                <a:solidFill>
                  <a:srgbClr val="000000"/>
                </a:solidFill>
                <a:latin typeface="Times New Roman" panose="02020603050405020304" pitchFamily="18" charset="0"/>
                <a:cs typeface="Times New Roman" panose="02020603050405020304" pitchFamily="18" charset="0"/>
              </a:rPr>
              <a:t>Approach the chemically-altered student and saying, “You seem to me to be *very tired*. I think you should go back to your dorm and get the rest you so obviously need.”</a:t>
            </a:r>
          </a:p>
          <a:p>
            <a:pPr marL="336550" indent="-168275" fontAlgn="base">
              <a:buFont typeface="+mj-lt"/>
              <a:buAutoNum type="alphaUcPeriod"/>
            </a:pPr>
            <a:r>
              <a:rPr lang="en-US" dirty="0">
                <a:solidFill>
                  <a:srgbClr val="000000"/>
                </a:solidFill>
                <a:latin typeface="Times New Roman" panose="02020603050405020304" pitchFamily="18" charset="0"/>
                <a:cs typeface="Times New Roman" panose="02020603050405020304" pitchFamily="18" charset="0"/>
              </a:rPr>
              <a:t>I would tell him/her that if such behavior continues, I would ultimately have to report him/her to the person charged with handling student disciplinary concerns.</a:t>
            </a:r>
          </a:p>
          <a:p>
            <a:pPr marL="336550" indent="-168275" fontAlgn="base">
              <a:buFont typeface="+mj-lt"/>
              <a:buAutoNum type="alphaUcPeriod"/>
            </a:pPr>
            <a:r>
              <a:rPr lang="en-US" dirty="0">
                <a:solidFill>
                  <a:srgbClr val="000000"/>
                </a:solidFill>
                <a:latin typeface="Times New Roman" panose="02020603050405020304" pitchFamily="18" charset="0"/>
                <a:cs typeface="Times New Roman" panose="02020603050405020304" pitchFamily="18" charset="0"/>
              </a:rPr>
              <a:t>Let the student know that I am there for him/her.</a:t>
            </a:r>
          </a:p>
          <a:p>
            <a:pPr marL="336550" indent="-168275" fontAlgn="base">
              <a:buFont typeface="+mj-lt"/>
              <a:buAutoNum type="alphaUcPeriod"/>
            </a:pPr>
            <a:r>
              <a:rPr lang="en-US" dirty="0">
                <a:solidFill>
                  <a:srgbClr val="000000"/>
                </a:solidFill>
                <a:latin typeface="Times New Roman" panose="02020603050405020304" pitchFamily="18" charset="0"/>
                <a:cs typeface="Times New Roman" panose="02020603050405020304" pitchFamily="18" charset="0"/>
              </a:rPr>
              <a:t>simply stop lecturing till the disruption stops.  Peer pressure will bring them around. </a:t>
            </a:r>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4" name="Rectangle 5"/>
          <p:cNvSpPr/>
          <p:nvPr/>
        </p:nvSpPr>
        <p:spPr>
          <a:xfrm>
            <a:off x="540059" y="967452"/>
            <a:ext cx="5137368" cy="523220"/>
          </a:xfrm>
          <a:prstGeom prst="rect">
            <a:avLst/>
          </a:prstGeom>
        </p:spPr>
        <p:txBody>
          <a:bodyPr wrap="none">
            <a:spAutoFit/>
          </a:bodyPr>
          <a:lstStyle/>
          <a:p>
            <a:r>
              <a:rPr lang="en-US" sz="2800" b="1" dirty="0">
                <a:solidFill>
                  <a:srgbClr val="BF5700"/>
                </a:solidFill>
                <a:latin typeface="Times New Roman" panose="02020603050405020304" pitchFamily="18" charset="0"/>
                <a:ea typeface="+mj-ea"/>
                <a:cs typeface="Times New Roman" panose="02020603050405020304" pitchFamily="18" charset="0"/>
              </a:rPr>
              <a:t>Scenario 3 : What’s That Smell?</a:t>
            </a:r>
          </a:p>
        </p:txBody>
      </p:sp>
    </p:spTree>
    <p:extLst>
      <p:ext uri="{BB962C8B-B14F-4D97-AF65-F5344CB8AC3E}">
        <p14:creationId xmlns:p14="http://schemas.microsoft.com/office/powerpoint/2010/main" val="38986236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540059" y="967452"/>
            <a:ext cx="5137368" cy="523220"/>
          </a:xfrm>
          <a:prstGeom prst="rect">
            <a:avLst/>
          </a:prstGeom>
        </p:spPr>
        <p:txBody>
          <a:bodyPr wrap="none">
            <a:spAutoFit/>
          </a:bodyPr>
          <a:lstStyle/>
          <a:p>
            <a:r>
              <a:rPr lang="en-US" sz="2800" b="1" dirty="0">
                <a:solidFill>
                  <a:srgbClr val="BF5700"/>
                </a:solidFill>
                <a:latin typeface="Times New Roman" panose="02020603050405020304" pitchFamily="18" charset="0"/>
                <a:ea typeface="+mj-ea"/>
                <a:cs typeface="Times New Roman" panose="02020603050405020304" pitchFamily="18" charset="0"/>
              </a:rPr>
              <a:t>Scenario 3 : What’s That Smell?</a:t>
            </a:r>
          </a:p>
        </p:txBody>
      </p:sp>
      <p:sp>
        <p:nvSpPr>
          <p:cNvPr id="4" name="Rectangle 4"/>
          <p:cNvSpPr/>
          <p:nvPr/>
        </p:nvSpPr>
        <p:spPr>
          <a:xfrm>
            <a:off x="4741481" y="2177708"/>
            <a:ext cx="4197246" cy="2862322"/>
          </a:xfrm>
          <a:prstGeom prst="rect">
            <a:avLst/>
          </a:prstGeom>
        </p:spPr>
        <p:txBody>
          <a:bodyPr wrap="square">
            <a:spAutoFit/>
          </a:bodyPr>
          <a:lstStyle/>
          <a:p>
            <a:r>
              <a:rPr lang="en-US" b="1" dirty="0" smtClean="0">
                <a:latin typeface="Times New Roman" panose="02020603050405020304" pitchFamily="18" charset="0"/>
                <a:cs typeface="Times New Roman" panose="02020603050405020304" pitchFamily="18" charset="0"/>
              </a:rPr>
              <a:t>Feedback</a:t>
            </a:r>
          </a:p>
          <a:p>
            <a:endParaRPr lang="en-US" dirty="0">
              <a:latin typeface="Times New Roman" panose="02020603050405020304" pitchFamily="18" charset="0"/>
              <a:cs typeface="Times New Roman" panose="02020603050405020304" pitchFamily="18" charset="0"/>
            </a:endParaRPr>
          </a:p>
          <a:p>
            <a:pPr marL="342900" indent="-342900" fontAlgn="base">
              <a:buFont typeface="+mj-lt"/>
              <a:buAutoNum type="alphaUcPeriod"/>
            </a:pPr>
            <a:r>
              <a:rPr lang="en-US" dirty="0">
                <a:latin typeface="Times New Roman" panose="02020603050405020304" pitchFamily="18" charset="0"/>
                <a:cs typeface="Times New Roman" panose="02020603050405020304" pitchFamily="18" charset="0"/>
              </a:rPr>
              <a:t>It’s a good choice. Showing students care without bothering him/her.</a:t>
            </a:r>
          </a:p>
          <a:p>
            <a:pPr marL="342900" indent="-342900" fontAlgn="base">
              <a:buFont typeface="+mj-lt"/>
              <a:buAutoNum type="alphaUcPeriod"/>
            </a:pPr>
            <a:r>
              <a:rPr lang="en-US" dirty="0">
                <a:latin typeface="Times New Roman" panose="02020603050405020304" pitchFamily="18" charset="0"/>
                <a:cs typeface="Times New Roman" panose="02020603050405020304" pitchFamily="18" charset="0"/>
              </a:rPr>
              <a:t>You are a strict teacher! You follow the school rules nicely!</a:t>
            </a:r>
          </a:p>
          <a:p>
            <a:pPr marL="342900" indent="-342900" fontAlgn="base">
              <a:buFont typeface="+mj-lt"/>
              <a:buAutoNum type="alphaUcPeriod"/>
            </a:pPr>
            <a:r>
              <a:rPr lang="en-US" dirty="0">
                <a:latin typeface="Times New Roman" panose="02020603050405020304" pitchFamily="18" charset="0"/>
                <a:cs typeface="Times New Roman" panose="02020603050405020304" pitchFamily="18" charset="0"/>
              </a:rPr>
              <a:t>That’s a sweet choice!</a:t>
            </a:r>
          </a:p>
          <a:p>
            <a:pPr marL="342900" indent="-342900" fontAlgn="base">
              <a:buFont typeface="+mj-lt"/>
              <a:buAutoNum type="alphaUcPeriod"/>
            </a:pPr>
            <a:r>
              <a:rPr lang="en-US" dirty="0">
                <a:latin typeface="Times New Roman" panose="02020603050405020304" pitchFamily="18" charset="0"/>
                <a:cs typeface="Times New Roman" panose="02020603050405020304" pitchFamily="18" charset="0"/>
              </a:rPr>
              <a:t>It’s a solution. Peer pressure will work. Don’t use this method very often, or it will lose effect.</a:t>
            </a:r>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86679"/>
            <a:ext cx="4114800" cy="3706543"/>
          </a:xfrm>
          <a:prstGeom prst="rect">
            <a:avLst/>
          </a:prstGeom>
        </p:spPr>
      </p:pic>
    </p:spTree>
    <p:extLst>
      <p:ext uri="{BB962C8B-B14F-4D97-AF65-F5344CB8AC3E}">
        <p14:creationId xmlns:p14="http://schemas.microsoft.com/office/powerpoint/2010/main" val="140291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313" y="2134197"/>
            <a:ext cx="4114800" cy="3729037"/>
          </a:xfrm>
          <a:prstGeom prst="rect">
            <a:avLst/>
          </a:prstGeom>
        </p:spPr>
      </p:pic>
      <p:sp>
        <p:nvSpPr>
          <p:cNvPr id="3" name="Rectangle 4"/>
          <p:cNvSpPr/>
          <p:nvPr/>
        </p:nvSpPr>
        <p:spPr>
          <a:xfrm>
            <a:off x="4778113" y="2563406"/>
            <a:ext cx="4227226" cy="2585323"/>
          </a:xfrm>
          <a:prstGeom prst="rect">
            <a:avLst/>
          </a:prstGeom>
        </p:spPr>
        <p:txBody>
          <a:bodyPr wrap="square">
            <a:spAutoFit/>
          </a:bodyPr>
          <a:lstStyle/>
          <a:p>
            <a:pPr marL="392113" indent="-279400" fontAlgn="base">
              <a:buFont typeface="+mj-lt"/>
              <a:buAutoNum type="alphaUcPeriod"/>
            </a:pPr>
            <a:r>
              <a:rPr lang="en-US" dirty="0">
                <a:solidFill>
                  <a:srgbClr val="000000"/>
                </a:solidFill>
                <a:latin typeface="Times New Roman" panose="02020603050405020304" pitchFamily="18" charset="0"/>
                <a:cs typeface="Times New Roman" panose="02020603050405020304" pitchFamily="18" charset="0"/>
              </a:rPr>
              <a:t>It shows the student’s immaturity or misguided sense of power and celebrity. I look down on those kind of students.</a:t>
            </a:r>
          </a:p>
          <a:p>
            <a:pPr marL="392113" indent="-279400" fontAlgn="base">
              <a:buFont typeface="+mj-lt"/>
              <a:buAutoNum type="alphaUcPeriod"/>
            </a:pPr>
            <a:r>
              <a:rPr lang="en-US" dirty="0">
                <a:solidFill>
                  <a:srgbClr val="000000"/>
                </a:solidFill>
                <a:latin typeface="Times New Roman" panose="02020603050405020304" pitchFamily="18" charset="0"/>
                <a:cs typeface="Times New Roman" panose="02020603050405020304" pitchFamily="18" charset="0"/>
              </a:rPr>
              <a:t>Turn to faculty for help who may not be as experienced with this kind of disruption.</a:t>
            </a:r>
          </a:p>
          <a:p>
            <a:pPr marL="392113" indent="-279400" fontAlgn="base">
              <a:buFont typeface="+mj-lt"/>
              <a:buAutoNum type="alphaUcPeriod"/>
            </a:pPr>
            <a:r>
              <a:rPr lang="en-US" dirty="0">
                <a:solidFill>
                  <a:srgbClr val="000000"/>
                </a:solidFill>
                <a:latin typeface="Times New Roman" panose="02020603050405020304" pitchFamily="18" charset="0"/>
                <a:cs typeface="Times New Roman" panose="02020603050405020304" pitchFamily="18" charset="0"/>
              </a:rPr>
              <a:t>Refer the student to the university policy -- which is my policy.</a:t>
            </a:r>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4" name="Rectangle 5"/>
          <p:cNvSpPr/>
          <p:nvPr/>
        </p:nvSpPr>
        <p:spPr>
          <a:xfrm>
            <a:off x="757002" y="990944"/>
            <a:ext cx="8042223" cy="892552"/>
          </a:xfrm>
          <a:prstGeom prst="rect">
            <a:avLst/>
          </a:prstGeom>
        </p:spPr>
        <p:txBody>
          <a:bodyPr wrap="square">
            <a:spAutoFit/>
          </a:bodyPr>
          <a:lstStyle/>
          <a:p>
            <a:pPr fontAlgn="base"/>
            <a:r>
              <a:rPr lang="en-US" sz="2800" b="1" dirty="0">
                <a:solidFill>
                  <a:srgbClr val="BF5700"/>
                </a:solidFill>
                <a:latin typeface="Times New Roman" panose="02020603050405020304" pitchFamily="18" charset="0"/>
                <a:ea typeface="+mj-ea"/>
                <a:cs typeface="Times New Roman" panose="02020603050405020304" pitchFamily="18" charset="0"/>
              </a:rPr>
              <a:t>Scenario 4 : The </a:t>
            </a:r>
            <a:r>
              <a:rPr lang="en-US" sz="2800" b="1" dirty="0" smtClean="0">
                <a:solidFill>
                  <a:srgbClr val="BF5700"/>
                </a:solidFill>
                <a:latin typeface="Times New Roman" panose="02020603050405020304" pitchFamily="18" charset="0"/>
                <a:ea typeface="+mj-ea"/>
                <a:cs typeface="Times New Roman" panose="02020603050405020304" pitchFamily="18" charset="0"/>
              </a:rPr>
              <a:t>Entitled</a:t>
            </a:r>
            <a:r>
              <a:rPr lang="en-US" sz="3200" b="1" dirty="0" smtClean="0">
                <a:solidFill>
                  <a:srgbClr val="BF5700"/>
                </a:solidFill>
                <a:latin typeface="Times New Roman" panose="02020603050405020304" pitchFamily="18" charset="0"/>
                <a:ea typeface="+mj-ea"/>
                <a:cs typeface="Times New Roman" panose="02020603050405020304" pitchFamily="18" charset="0"/>
              </a:rPr>
              <a:t/>
            </a:r>
            <a:br>
              <a:rPr lang="en-US" sz="3200" b="1" dirty="0" smtClean="0">
                <a:solidFill>
                  <a:srgbClr val="BF5700"/>
                </a:solidFill>
                <a:latin typeface="Times New Roman" panose="02020603050405020304" pitchFamily="18" charset="0"/>
                <a:ea typeface="+mj-ea"/>
                <a:cs typeface="Times New Roman" panose="02020603050405020304" pitchFamily="18" charset="0"/>
              </a:rPr>
            </a:br>
            <a:r>
              <a:rPr lang="en-US" sz="2400" b="1" dirty="0" smtClean="0">
                <a:solidFill>
                  <a:srgbClr val="BF5700"/>
                </a:solidFill>
                <a:latin typeface="Times New Roman" panose="02020603050405020304" pitchFamily="18" charset="0"/>
                <a:ea typeface="+mj-ea"/>
                <a:cs typeface="Times New Roman" panose="02020603050405020304" pitchFamily="18" charset="0"/>
              </a:rPr>
              <a:t>(Students </a:t>
            </a:r>
            <a:r>
              <a:rPr lang="en-US" sz="2400" b="1" dirty="0">
                <a:solidFill>
                  <a:srgbClr val="BF5700"/>
                </a:solidFill>
                <a:latin typeface="Times New Roman" panose="02020603050405020304" pitchFamily="18" charset="0"/>
                <a:ea typeface="+mj-ea"/>
                <a:cs typeface="Times New Roman" panose="02020603050405020304" pitchFamily="18" charset="0"/>
              </a:rPr>
              <a:t>of the rich and famous)</a:t>
            </a:r>
          </a:p>
        </p:txBody>
      </p:sp>
    </p:spTree>
    <p:extLst>
      <p:ext uri="{BB962C8B-B14F-4D97-AF65-F5344CB8AC3E}">
        <p14:creationId xmlns:p14="http://schemas.microsoft.com/office/powerpoint/2010/main" val="4036350260"/>
      </p:ext>
    </p:extLst>
  </p:cSld>
  <p:clrMapOvr>
    <a:overrideClrMapping bg1="lt1" tx1="dk1" bg2="lt2" tx2="dk2" accent1="accent1" accent2="accent2" accent3="accent3" accent4="accent4" accent5="accent5" accent6="accent6" hlink="hlink" folHlink="folHlink"/>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p:nvPr/>
        </p:nvSpPr>
        <p:spPr>
          <a:xfrm>
            <a:off x="5051684" y="2122585"/>
            <a:ext cx="3747541" cy="3693319"/>
          </a:xfrm>
          <a:prstGeom prst="rect">
            <a:avLst/>
          </a:prstGeom>
        </p:spPr>
        <p:txBody>
          <a:bodyPr wrap="square">
            <a:spAutoFit/>
          </a:bodyPr>
          <a:lstStyle/>
          <a:p>
            <a:r>
              <a:rPr lang="en-US" b="1" dirty="0" smtClean="0">
                <a:latin typeface="Times New Roman" panose="02020603050405020304" pitchFamily="18" charset="0"/>
                <a:cs typeface="Times New Roman" panose="02020603050405020304" pitchFamily="18" charset="0"/>
              </a:rPr>
              <a:t>Feedback</a:t>
            </a:r>
            <a:br>
              <a:rPr lang="en-US" b="1" dirty="0" smtClean="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a:p>
            <a:pPr marL="342900" indent="-342900" fontAlgn="base">
              <a:buFont typeface="+mj-lt"/>
              <a:buAutoNum type="alphaUcPeriod"/>
            </a:pPr>
            <a:r>
              <a:rPr lang="en-US" dirty="0">
                <a:latin typeface="Times New Roman" panose="02020603050405020304" pitchFamily="18" charset="0"/>
                <a:cs typeface="Times New Roman" panose="02020603050405020304" pitchFamily="18" charset="0"/>
              </a:rPr>
              <a:t>Yes, the student misunderstood his/her power. But you should treat students evenly and respectively.</a:t>
            </a:r>
          </a:p>
          <a:p>
            <a:pPr marL="342900" indent="-342900" fontAlgn="base">
              <a:buFont typeface="+mj-lt"/>
              <a:buAutoNum type="alphaUcPeriod"/>
            </a:pPr>
            <a:r>
              <a:rPr lang="en-US" dirty="0">
                <a:latin typeface="Times New Roman" panose="02020603050405020304" pitchFamily="18" charset="0"/>
                <a:cs typeface="Times New Roman" panose="02020603050405020304" pitchFamily="18" charset="0"/>
              </a:rPr>
              <a:t>That’s a lovely choice! As a new TA/AI, if you don’t know how to handle these situations, learn from others who are experienced.</a:t>
            </a:r>
          </a:p>
          <a:p>
            <a:pPr marL="342900" indent="-342900" fontAlgn="base">
              <a:buFont typeface="+mj-lt"/>
              <a:buAutoNum type="alphaUcPeriod"/>
            </a:pPr>
            <a:r>
              <a:rPr lang="en-US" dirty="0">
                <a:latin typeface="Times New Roman" panose="02020603050405020304" pitchFamily="18" charset="0"/>
                <a:cs typeface="Times New Roman" panose="02020603050405020304" pitchFamily="18" charset="0"/>
              </a:rPr>
              <a:t>Following rules is a smart choice! It’s better to pay attention to your tongue in case the student brings you trouble.</a:t>
            </a:r>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313" y="2134197"/>
            <a:ext cx="4114800" cy="3729037"/>
          </a:xfrm>
          <a:prstGeom prst="rect">
            <a:avLst/>
          </a:prstGeom>
        </p:spPr>
      </p:pic>
      <p:sp>
        <p:nvSpPr>
          <p:cNvPr id="6" name="Rectangle 5"/>
          <p:cNvSpPr/>
          <p:nvPr/>
        </p:nvSpPr>
        <p:spPr>
          <a:xfrm>
            <a:off x="757002" y="990944"/>
            <a:ext cx="8042223" cy="892552"/>
          </a:xfrm>
          <a:prstGeom prst="rect">
            <a:avLst/>
          </a:prstGeom>
        </p:spPr>
        <p:txBody>
          <a:bodyPr wrap="square">
            <a:spAutoFit/>
          </a:bodyPr>
          <a:lstStyle/>
          <a:p>
            <a:pPr fontAlgn="base"/>
            <a:r>
              <a:rPr lang="en-US" sz="2800" b="1" dirty="0">
                <a:solidFill>
                  <a:srgbClr val="BF5700"/>
                </a:solidFill>
                <a:latin typeface="Times New Roman" panose="02020603050405020304" pitchFamily="18" charset="0"/>
                <a:ea typeface="+mj-ea"/>
                <a:cs typeface="Times New Roman" panose="02020603050405020304" pitchFamily="18" charset="0"/>
              </a:rPr>
              <a:t>Scenario 4 : The </a:t>
            </a:r>
            <a:r>
              <a:rPr lang="en-US" sz="2800" b="1" dirty="0" smtClean="0">
                <a:solidFill>
                  <a:srgbClr val="BF5700"/>
                </a:solidFill>
                <a:latin typeface="Times New Roman" panose="02020603050405020304" pitchFamily="18" charset="0"/>
                <a:ea typeface="+mj-ea"/>
                <a:cs typeface="Times New Roman" panose="02020603050405020304" pitchFamily="18" charset="0"/>
              </a:rPr>
              <a:t>Entitled</a:t>
            </a:r>
            <a:r>
              <a:rPr lang="en-US" sz="3200" b="1" dirty="0" smtClean="0">
                <a:solidFill>
                  <a:srgbClr val="BF5700"/>
                </a:solidFill>
                <a:latin typeface="Times New Roman" panose="02020603050405020304" pitchFamily="18" charset="0"/>
                <a:ea typeface="+mj-ea"/>
                <a:cs typeface="Times New Roman" panose="02020603050405020304" pitchFamily="18" charset="0"/>
              </a:rPr>
              <a:t/>
            </a:r>
            <a:br>
              <a:rPr lang="en-US" sz="3200" b="1" dirty="0" smtClean="0">
                <a:solidFill>
                  <a:srgbClr val="BF5700"/>
                </a:solidFill>
                <a:latin typeface="Times New Roman" panose="02020603050405020304" pitchFamily="18" charset="0"/>
                <a:ea typeface="+mj-ea"/>
                <a:cs typeface="Times New Roman" panose="02020603050405020304" pitchFamily="18" charset="0"/>
              </a:rPr>
            </a:br>
            <a:r>
              <a:rPr lang="en-US" sz="2400" b="1" dirty="0" smtClean="0">
                <a:solidFill>
                  <a:srgbClr val="BF5700"/>
                </a:solidFill>
                <a:latin typeface="Times New Roman" panose="02020603050405020304" pitchFamily="18" charset="0"/>
                <a:ea typeface="+mj-ea"/>
                <a:cs typeface="Times New Roman" panose="02020603050405020304" pitchFamily="18" charset="0"/>
              </a:rPr>
              <a:t>(Students </a:t>
            </a:r>
            <a:r>
              <a:rPr lang="en-US" sz="2400" b="1" dirty="0">
                <a:solidFill>
                  <a:srgbClr val="BF5700"/>
                </a:solidFill>
                <a:latin typeface="Times New Roman" panose="02020603050405020304" pitchFamily="18" charset="0"/>
                <a:ea typeface="+mj-ea"/>
                <a:cs typeface="Times New Roman" panose="02020603050405020304" pitchFamily="18" charset="0"/>
              </a:rPr>
              <a:t>of the rich and famous)</a:t>
            </a:r>
          </a:p>
        </p:txBody>
      </p:sp>
    </p:spTree>
    <p:extLst>
      <p:ext uri="{BB962C8B-B14F-4D97-AF65-F5344CB8AC3E}">
        <p14:creationId xmlns:p14="http://schemas.microsoft.com/office/powerpoint/2010/main" val="90151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383" y="3869440"/>
            <a:ext cx="2959184" cy="2219388"/>
          </a:xfrm>
          <a:prstGeom prst="rect">
            <a:avLst/>
          </a:prstGeom>
        </p:spPr>
      </p:pic>
      <p:sp>
        <p:nvSpPr>
          <p:cNvPr id="2" name="Rectangle 1"/>
          <p:cNvSpPr/>
          <p:nvPr/>
        </p:nvSpPr>
        <p:spPr>
          <a:xfrm>
            <a:off x="291549" y="1503403"/>
            <a:ext cx="8560903" cy="2800767"/>
          </a:xfrm>
          <a:prstGeom prst="rect">
            <a:avLst/>
          </a:prstGeom>
        </p:spPr>
        <p:txBody>
          <a:bodyPr wrap="square">
            <a:spAutoFit/>
          </a:bodyPr>
          <a:lstStyle/>
          <a:p>
            <a:pPr algn="just"/>
            <a:r>
              <a:rPr lang="en-US" sz="2200" dirty="0">
                <a:latin typeface="Times New Roman" charset="0"/>
                <a:ea typeface="Times New Roman" charset="0"/>
                <a:cs typeface="Times New Roman" charset="0"/>
              </a:rPr>
              <a:t>You’re the senior person </a:t>
            </a:r>
            <a:r>
              <a:rPr lang="en-US" altLang="zh-CN" sz="2200" dirty="0">
                <a:latin typeface="Times New Roman" charset="0"/>
                <a:ea typeface="Times New Roman" charset="0"/>
                <a:cs typeface="Times New Roman" charset="0"/>
              </a:rPr>
              <a:t>representing</a:t>
            </a:r>
            <a:r>
              <a:rPr lang="zh-CN" altLang="en-US" sz="2200" dirty="0">
                <a:latin typeface="Times New Roman" charset="0"/>
                <a:ea typeface="Times New Roman" charset="0"/>
                <a:cs typeface="Times New Roman" charset="0"/>
              </a:rPr>
              <a:t> </a:t>
            </a:r>
            <a:r>
              <a:rPr lang="en-US" altLang="zh-CN" sz="2200" dirty="0">
                <a:latin typeface="Times New Roman" charset="0"/>
                <a:ea typeface="Times New Roman" charset="0"/>
                <a:cs typeface="Times New Roman" charset="0"/>
              </a:rPr>
              <a:t>the university when you have </a:t>
            </a:r>
            <a:r>
              <a:rPr lang="en-US" altLang="zh-CN" sz="2200" dirty="0" smtClean="0">
                <a:latin typeface="Times New Roman" charset="0"/>
                <a:ea typeface="Times New Roman" charset="0"/>
                <a:cs typeface="Times New Roman" charset="0"/>
              </a:rPr>
              <a:t>students </a:t>
            </a:r>
            <a:r>
              <a:rPr lang="en-US" altLang="zh-CN" sz="2200" dirty="0" smtClean="0">
                <a:latin typeface="Times New Roman" charset="0"/>
                <a:ea typeface="Times New Roman" charset="0"/>
                <a:cs typeface="Times New Roman" charset="0"/>
              </a:rPr>
              <a:t>with </a:t>
            </a:r>
            <a:r>
              <a:rPr lang="en-US" altLang="zh-CN" sz="2200" dirty="0" smtClean="0">
                <a:latin typeface="Times New Roman" charset="0"/>
                <a:ea typeface="Times New Roman" charset="0"/>
                <a:cs typeface="Times New Roman" charset="0"/>
              </a:rPr>
              <a:t>distress or/and disruptive behaviors, or involved in sexual problems. </a:t>
            </a:r>
            <a:r>
              <a:rPr lang="en-US" sz="2200" dirty="0" smtClean="0">
                <a:latin typeface="Times New Roman" charset="0"/>
                <a:ea typeface="Times New Roman" charset="0"/>
                <a:cs typeface="Times New Roman" charset="0"/>
              </a:rPr>
              <a:t>You </a:t>
            </a:r>
            <a:r>
              <a:rPr lang="en-US" sz="2200" dirty="0" smtClean="0">
                <a:latin typeface="Times New Roman" charset="0"/>
                <a:ea typeface="Times New Roman" charset="0"/>
                <a:cs typeface="Times New Roman" charset="0"/>
              </a:rPr>
              <a:t>are required to </a:t>
            </a:r>
            <a:r>
              <a:rPr lang="en-US" sz="2200" dirty="0">
                <a:latin typeface="Times New Roman" charset="0"/>
                <a:ea typeface="Times New Roman" charset="0"/>
                <a:cs typeface="Times New Roman" charset="0"/>
              </a:rPr>
              <a:t>know what to do in the </a:t>
            </a:r>
            <a:r>
              <a:rPr lang="en-US" sz="2200" dirty="0" smtClean="0">
                <a:latin typeface="Times New Roman" charset="0"/>
                <a:ea typeface="Times New Roman" charset="0"/>
                <a:cs typeface="Times New Roman" charset="0"/>
              </a:rPr>
              <a:t>emergency situations.</a:t>
            </a:r>
            <a:endParaRPr lang="en-US" sz="2200" dirty="0">
              <a:latin typeface="Times New Roman" charset="0"/>
              <a:ea typeface="Times New Roman" charset="0"/>
              <a:cs typeface="Times New Roman" charset="0"/>
            </a:endParaRPr>
          </a:p>
          <a:p>
            <a:pPr algn="just"/>
            <a:endParaRPr lang="en-US" sz="2200" dirty="0">
              <a:latin typeface="Times New Roman" charset="0"/>
              <a:ea typeface="Times New Roman" charset="0"/>
              <a:cs typeface="Times New Roman" charset="0"/>
            </a:endParaRPr>
          </a:p>
          <a:p>
            <a:pPr algn="just"/>
            <a:r>
              <a:rPr lang="en-US" sz="2200" dirty="0" smtClean="0">
                <a:latin typeface="Times New Roman" charset="0"/>
                <a:ea typeface="Times New Roman" charset="0"/>
                <a:cs typeface="Times New Roman" charset="0"/>
              </a:rPr>
              <a:t>From </a:t>
            </a:r>
            <a:r>
              <a:rPr lang="en-US" sz="2200" dirty="0">
                <a:latin typeface="Times New Roman" charset="0"/>
                <a:ea typeface="Times New Roman" charset="0"/>
                <a:cs typeface="Times New Roman" charset="0"/>
              </a:rPr>
              <a:t>this session, you will be able to know what resources are there for you and </a:t>
            </a:r>
            <a:r>
              <a:rPr lang="en-US" sz="2200" dirty="0" smtClean="0">
                <a:latin typeface="Times New Roman" charset="0"/>
                <a:ea typeface="Times New Roman" charset="0"/>
                <a:cs typeface="Times New Roman" charset="0"/>
              </a:rPr>
              <a:t>what we encourage </a:t>
            </a:r>
            <a:r>
              <a:rPr lang="en-US" sz="2200" dirty="0">
                <a:latin typeface="Times New Roman" charset="0"/>
                <a:ea typeface="Times New Roman" charset="0"/>
                <a:cs typeface="Times New Roman" charset="0"/>
              </a:rPr>
              <a:t>you to </a:t>
            </a:r>
            <a:r>
              <a:rPr lang="en-US" sz="2200" dirty="0" smtClean="0">
                <a:latin typeface="Times New Roman" charset="0"/>
                <a:ea typeface="Times New Roman" charset="0"/>
                <a:cs typeface="Times New Roman" charset="0"/>
              </a:rPr>
              <a:t>use. A </a:t>
            </a:r>
            <a:r>
              <a:rPr lang="en-US" sz="2200" dirty="0">
                <a:latin typeface="Times New Roman" charset="0"/>
                <a:ea typeface="Times New Roman" charset="0"/>
                <a:cs typeface="Times New Roman" charset="0"/>
              </a:rPr>
              <a:t>lot of people and organizations are </a:t>
            </a:r>
            <a:r>
              <a:rPr lang="en-US" sz="2200" dirty="0" smtClean="0">
                <a:latin typeface="Times New Roman" charset="0"/>
                <a:ea typeface="Times New Roman" charset="0"/>
                <a:cs typeface="Times New Roman" charset="0"/>
              </a:rPr>
              <a:t>provided to support you</a:t>
            </a:r>
            <a:r>
              <a:rPr lang="en-US" sz="2200" dirty="0">
                <a:latin typeface="Times New Roman" charset="0"/>
                <a:ea typeface="Times New Roman" charset="0"/>
                <a:cs typeface="Times New Roman" charset="0"/>
              </a:rPr>
              <a:t>.</a:t>
            </a:r>
          </a:p>
        </p:txBody>
      </p:sp>
    </p:spTree>
    <p:extLst>
      <p:ext uri="{BB962C8B-B14F-4D97-AF65-F5344CB8AC3E}">
        <p14:creationId xmlns:p14="http://schemas.microsoft.com/office/powerpoint/2010/main" val="13642301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5149" y="2791203"/>
            <a:ext cx="2172390" cy="707886"/>
          </a:xfrm>
          <a:prstGeom prst="rect">
            <a:avLst/>
          </a:prstGeom>
          <a:noFill/>
        </p:spPr>
        <p:txBody>
          <a:bodyPr wrap="none" rtlCol="0">
            <a:spAutoFit/>
          </a:bodyPr>
          <a:lstStyle/>
          <a:p>
            <a:r>
              <a:rPr lang="en-US" sz="4000" b="1" dirty="0" smtClean="0">
                <a:solidFill>
                  <a:schemeClr val="bg1"/>
                </a:solidFill>
              </a:rPr>
              <a:t>3. Title IX</a:t>
            </a:r>
            <a:endParaRPr lang="en-US" sz="4000" b="1" dirty="0">
              <a:solidFill>
                <a:schemeClr val="bg1"/>
              </a:solidFill>
            </a:endParaRPr>
          </a:p>
        </p:txBody>
      </p:sp>
    </p:spTree>
    <p:extLst>
      <p:ext uri="{BB962C8B-B14F-4D97-AF65-F5344CB8AC3E}">
        <p14:creationId xmlns:p14="http://schemas.microsoft.com/office/powerpoint/2010/main" val="549539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9779" y="1443841"/>
            <a:ext cx="7304442" cy="3970318"/>
          </a:xfrm>
          <a:prstGeom prst="rect">
            <a:avLst/>
          </a:prstGeom>
        </p:spPr>
        <p:txBody>
          <a:bodyPr wrap="square">
            <a:spAutoFit/>
          </a:bodyPr>
          <a:lstStyle/>
          <a:p>
            <a:pPr algn="just"/>
            <a:r>
              <a:rPr lang="en-US" dirty="0" smtClean="0">
                <a:solidFill>
                  <a:srgbClr val="282828"/>
                </a:solidFill>
                <a:latin typeface="Times New Roman" charset="0"/>
                <a:ea typeface="Times New Roman" charset="0"/>
                <a:cs typeface="Times New Roman" charset="0"/>
              </a:rPr>
              <a:t>	</a:t>
            </a:r>
            <a:r>
              <a:rPr lang="en-US" dirty="0" smtClean="0">
                <a:solidFill>
                  <a:srgbClr val="282828"/>
                </a:solidFill>
                <a:latin typeface="Times New Roman" charset="0"/>
                <a:ea typeface="Times New Roman" charset="0"/>
                <a:cs typeface="Times New Roman" charset="0"/>
                <a:hlinkClick r:id="rId2"/>
              </a:rPr>
              <a:t>A </a:t>
            </a:r>
            <a:r>
              <a:rPr lang="en-US" dirty="0">
                <a:solidFill>
                  <a:srgbClr val="282828"/>
                </a:solidFill>
                <a:latin typeface="Times New Roman" charset="0"/>
                <a:ea typeface="Times New Roman" charset="0"/>
                <a:cs typeface="Times New Roman" charset="0"/>
                <a:hlinkClick r:id="rId2"/>
              </a:rPr>
              <a:t>report </a:t>
            </a:r>
            <a:r>
              <a:rPr lang="en-US" dirty="0" smtClean="0">
                <a:solidFill>
                  <a:srgbClr val="282828"/>
                </a:solidFill>
                <a:latin typeface="Times New Roman" charset="0"/>
                <a:ea typeface="Times New Roman" charset="0"/>
                <a:cs typeface="Times New Roman" charset="0"/>
              </a:rPr>
              <a:t>was released in March, 2017 showing the </a:t>
            </a:r>
            <a:r>
              <a:rPr lang="en-US" dirty="0">
                <a:solidFill>
                  <a:srgbClr val="282828"/>
                </a:solidFill>
                <a:latin typeface="Times New Roman" charset="0"/>
                <a:ea typeface="Times New Roman" charset="0"/>
                <a:cs typeface="Times New Roman" charset="0"/>
              </a:rPr>
              <a:t>prevalence of sexual assault and misconduct at </a:t>
            </a:r>
            <a:r>
              <a:rPr lang="en-US" dirty="0" smtClean="0">
                <a:solidFill>
                  <a:srgbClr val="282828"/>
                </a:solidFill>
                <a:latin typeface="Times New Roman" charset="0"/>
                <a:ea typeface="Times New Roman" charset="0"/>
                <a:cs typeface="Times New Roman" charset="0"/>
              </a:rPr>
              <a:t>the </a:t>
            </a:r>
            <a:r>
              <a:rPr lang="en-US" dirty="0">
                <a:solidFill>
                  <a:srgbClr val="282828"/>
                </a:solidFill>
                <a:latin typeface="Times New Roman" charset="0"/>
                <a:ea typeface="Times New Roman" charset="0"/>
                <a:cs typeface="Times New Roman" charset="0"/>
              </a:rPr>
              <a:t>University of Texas at Austin. The data is drawn from the Cultivating Learning and Safe Environments (CLASE) survey that the University of Texas System conducted at 13 UT institutions across the state last year</a:t>
            </a:r>
            <a:r>
              <a:rPr lang="en-US" dirty="0" smtClean="0">
                <a:solidFill>
                  <a:srgbClr val="282828"/>
                </a:solidFill>
                <a:latin typeface="Times New Roman" charset="0"/>
                <a:ea typeface="Times New Roman" charset="0"/>
                <a:cs typeface="Times New Roman" charset="0"/>
              </a:rPr>
              <a:t>.</a:t>
            </a:r>
          </a:p>
          <a:p>
            <a:pPr algn="just"/>
            <a:r>
              <a:rPr lang="en-US" dirty="0" smtClean="0">
                <a:solidFill>
                  <a:srgbClr val="282828"/>
                </a:solidFill>
                <a:latin typeface="Times New Roman" charset="0"/>
                <a:ea typeface="Times New Roman" charset="0"/>
                <a:cs typeface="Times New Roman" charset="0"/>
              </a:rPr>
              <a:t>	</a:t>
            </a:r>
            <a:r>
              <a:rPr lang="en-US" dirty="0" smtClean="0">
                <a:solidFill>
                  <a:srgbClr val="282828"/>
                </a:solidFill>
                <a:latin typeface="Times New Roman" charset="0"/>
                <a:ea typeface="Times New Roman" charset="0"/>
                <a:cs typeface="Times New Roman" charset="0"/>
              </a:rPr>
              <a:t>CLASE </a:t>
            </a:r>
            <a:r>
              <a:rPr lang="en-US" dirty="0">
                <a:solidFill>
                  <a:srgbClr val="282828"/>
                </a:solidFill>
                <a:latin typeface="Times New Roman" charset="0"/>
                <a:ea typeface="Times New Roman" charset="0"/>
                <a:cs typeface="Times New Roman" charset="0"/>
              </a:rPr>
              <a:t>found that </a:t>
            </a:r>
            <a:r>
              <a:rPr lang="en-US" dirty="0" smtClean="0">
                <a:solidFill>
                  <a:srgbClr val="BF5700"/>
                </a:solidFill>
                <a:latin typeface="Times New Roman" charset="0"/>
                <a:ea typeface="Times New Roman" charset="0"/>
                <a:cs typeface="Times New Roman" charset="0"/>
              </a:rPr>
              <a:t>15% </a:t>
            </a:r>
            <a:r>
              <a:rPr lang="en-US" dirty="0" smtClean="0">
                <a:solidFill>
                  <a:srgbClr val="282828"/>
                </a:solidFill>
                <a:latin typeface="Times New Roman" charset="0"/>
                <a:ea typeface="Times New Roman" charset="0"/>
                <a:cs typeface="Times New Roman" charset="0"/>
              </a:rPr>
              <a:t>of </a:t>
            </a:r>
            <a:r>
              <a:rPr lang="en-US" dirty="0">
                <a:solidFill>
                  <a:srgbClr val="282828"/>
                </a:solidFill>
                <a:latin typeface="Times New Roman" charset="0"/>
                <a:ea typeface="Times New Roman" charset="0"/>
                <a:cs typeface="Times New Roman" charset="0"/>
              </a:rPr>
              <a:t>undergraduate women at UT Austin reported that they had been raped, either through force, threat of force, incapacitation or other forms of coercion such as lies and verbal pressure.</a:t>
            </a:r>
          </a:p>
          <a:p>
            <a:pPr algn="just"/>
            <a:r>
              <a:rPr lang="en-US" dirty="0" smtClean="0">
                <a:solidFill>
                  <a:srgbClr val="282828"/>
                </a:solidFill>
                <a:latin typeface="Times New Roman" charset="0"/>
                <a:ea typeface="Times New Roman" charset="0"/>
                <a:cs typeface="Times New Roman" charset="0"/>
              </a:rPr>
              <a:t>	Furthermore</a:t>
            </a:r>
            <a:r>
              <a:rPr lang="en-US" dirty="0">
                <a:solidFill>
                  <a:srgbClr val="282828"/>
                </a:solidFill>
                <a:latin typeface="Times New Roman" charset="0"/>
                <a:ea typeface="Times New Roman" charset="0"/>
                <a:cs typeface="Times New Roman" charset="0"/>
              </a:rPr>
              <a:t>, </a:t>
            </a:r>
            <a:r>
              <a:rPr lang="en-US" dirty="0" smtClean="0">
                <a:solidFill>
                  <a:srgbClr val="BF5700"/>
                </a:solidFill>
                <a:latin typeface="Times New Roman" charset="0"/>
                <a:ea typeface="Times New Roman" charset="0"/>
                <a:cs typeface="Times New Roman" charset="0"/>
              </a:rPr>
              <a:t>28% </a:t>
            </a:r>
            <a:r>
              <a:rPr lang="en-US" dirty="0" smtClean="0">
                <a:solidFill>
                  <a:srgbClr val="282828"/>
                </a:solidFill>
                <a:latin typeface="Times New Roman" charset="0"/>
                <a:ea typeface="Times New Roman" charset="0"/>
                <a:cs typeface="Times New Roman" charset="0"/>
              </a:rPr>
              <a:t>of </a:t>
            </a:r>
            <a:r>
              <a:rPr lang="en-US" dirty="0">
                <a:solidFill>
                  <a:srgbClr val="282828"/>
                </a:solidFill>
                <a:latin typeface="Times New Roman" charset="0"/>
                <a:ea typeface="Times New Roman" charset="0"/>
                <a:cs typeface="Times New Roman" charset="0"/>
              </a:rPr>
              <a:t>undergraduate women at UT Austin said they were the victims of unwanted sexual touching, and </a:t>
            </a:r>
            <a:r>
              <a:rPr lang="en-US" dirty="0" smtClean="0">
                <a:solidFill>
                  <a:srgbClr val="BF5700"/>
                </a:solidFill>
                <a:latin typeface="Times New Roman" charset="0"/>
                <a:ea typeface="Times New Roman" charset="0"/>
                <a:cs typeface="Times New Roman" charset="0"/>
              </a:rPr>
              <a:t>12% </a:t>
            </a:r>
            <a:r>
              <a:rPr lang="en-US" dirty="0" smtClean="0">
                <a:solidFill>
                  <a:srgbClr val="282828"/>
                </a:solidFill>
                <a:latin typeface="Times New Roman" charset="0"/>
                <a:ea typeface="Times New Roman" charset="0"/>
                <a:cs typeface="Times New Roman" charset="0"/>
              </a:rPr>
              <a:t>experienced </a:t>
            </a:r>
            <a:r>
              <a:rPr lang="en-US" dirty="0">
                <a:solidFill>
                  <a:srgbClr val="282828"/>
                </a:solidFill>
                <a:latin typeface="Times New Roman" charset="0"/>
                <a:ea typeface="Times New Roman" charset="0"/>
                <a:cs typeface="Times New Roman" charset="0"/>
              </a:rPr>
              <a:t>attempted rape</a:t>
            </a:r>
            <a:r>
              <a:rPr lang="en-US" dirty="0" smtClean="0">
                <a:solidFill>
                  <a:srgbClr val="282828"/>
                </a:solidFill>
                <a:latin typeface="Times New Roman" charset="0"/>
                <a:ea typeface="Times New Roman" charset="0"/>
                <a:cs typeface="Times New Roman" charset="0"/>
              </a:rPr>
              <a:t>. </a:t>
            </a:r>
            <a:r>
              <a:rPr lang="en-US" dirty="0" smtClean="0">
                <a:solidFill>
                  <a:srgbClr val="BF5700"/>
                </a:solidFill>
                <a:latin typeface="Times New Roman" charset="0"/>
                <a:ea typeface="Times New Roman" charset="0"/>
                <a:cs typeface="Times New Roman" charset="0"/>
              </a:rPr>
              <a:t>13% </a:t>
            </a:r>
            <a:r>
              <a:rPr lang="en-US" dirty="0" smtClean="0">
                <a:solidFill>
                  <a:srgbClr val="282828"/>
                </a:solidFill>
                <a:latin typeface="Times New Roman" charset="0"/>
                <a:ea typeface="Times New Roman" charset="0"/>
                <a:cs typeface="Times New Roman" charset="0"/>
              </a:rPr>
              <a:t>of </a:t>
            </a:r>
            <a:r>
              <a:rPr lang="en-US" dirty="0">
                <a:solidFill>
                  <a:srgbClr val="282828"/>
                </a:solidFill>
                <a:latin typeface="Times New Roman" charset="0"/>
                <a:ea typeface="Times New Roman" charset="0"/>
                <a:cs typeface="Times New Roman" charset="0"/>
              </a:rPr>
              <a:t>graduate and professional school women said they experienced crude sexual harassment perpetrated by a staff or faculty member, with </a:t>
            </a:r>
            <a:r>
              <a:rPr lang="en-US" dirty="0">
                <a:solidFill>
                  <a:srgbClr val="BF5700"/>
                </a:solidFill>
                <a:latin typeface="Times New Roman" charset="0"/>
                <a:ea typeface="Times New Roman" charset="0"/>
                <a:cs typeface="Times New Roman" charset="0"/>
              </a:rPr>
              <a:t>30 </a:t>
            </a:r>
            <a:r>
              <a:rPr lang="en-US" dirty="0" smtClean="0">
                <a:solidFill>
                  <a:srgbClr val="BF5700"/>
                </a:solidFill>
                <a:latin typeface="Times New Roman" charset="0"/>
                <a:ea typeface="Times New Roman" charset="0"/>
                <a:cs typeface="Times New Roman" charset="0"/>
              </a:rPr>
              <a:t>% </a:t>
            </a:r>
            <a:r>
              <a:rPr lang="en-US" dirty="0" smtClean="0">
                <a:solidFill>
                  <a:srgbClr val="282828"/>
                </a:solidFill>
                <a:latin typeface="Times New Roman" charset="0"/>
                <a:ea typeface="Times New Roman" charset="0"/>
                <a:cs typeface="Times New Roman" charset="0"/>
              </a:rPr>
              <a:t>experiencing </a:t>
            </a:r>
            <a:r>
              <a:rPr lang="en-US" dirty="0">
                <a:solidFill>
                  <a:srgbClr val="282828"/>
                </a:solidFill>
                <a:latin typeface="Times New Roman" charset="0"/>
                <a:ea typeface="Times New Roman" charset="0"/>
                <a:cs typeface="Times New Roman" charset="0"/>
              </a:rPr>
              <a:t>sexist gender harassment and </a:t>
            </a:r>
            <a:r>
              <a:rPr lang="en-US" dirty="0" smtClean="0">
                <a:solidFill>
                  <a:srgbClr val="BF5700"/>
                </a:solidFill>
                <a:latin typeface="Times New Roman" charset="0"/>
                <a:ea typeface="Times New Roman" charset="0"/>
                <a:cs typeface="Times New Roman" charset="0"/>
              </a:rPr>
              <a:t>5% </a:t>
            </a:r>
            <a:r>
              <a:rPr lang="en-US" dirty="0" smtClean="0">
                <a:solidFill>
                  <a:srgbClr val="282828"/>
                </a:solidFill>
                <a:latin typeface="Times New Roman" charset="0"/>
                <a:ea typeface="Times New Roman" charset="0"/>
                <a:cs typeface="Times New Roman" charset="0"/>
              </a:rPr>
              <a:t>unwanted</a:t>
            </a:r>
            <a:r>
              <a:rPr lang="en-US" dirty="0">
                <a:solidFill>
                  <a:srgbClr val="282828"/>
                </a:solidFill>
                <a:latin typeface="Times New Roman" charset="0"/>
                <a:ea typeface="Times New Roman" charset="0"/>
                <a:cs typeface="Times New Roman" charset="0"/>
              </a:rPr>
              <a:t> sexual attention harassment.</a:t>
            </a:r>
            <a:endParaRPr lang="en-US" b="0" i="0" dirty="0">
              <a:solidFill>
                <a:srgbClr val="282828"/>
              </a:solidFill>
              <a:effectLst/>
              <a:latin typeface="Times New Roman" charset="0"/>
              <a:ea typeface="Times New Roman" charset="0"/>
              <a:cs typeface="Times New Roman" charset="0"/>
            </a:endParaRPr>
          </a:p>
        </p:txBody>
      </p:sp>
    </p:spTree>
    <p:extLst>
      <p:ext uri="{BB962C8B-B14F-4D97-AF65-F5344CB8AC3E}">
        <p14:creationId xmlns:p14="http://schemas.microsoft.com/office/powerpoint/2010/main" val="110723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99369" y="924953"/>
            <a:ext cx="7745263"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Why are you taking this Title IX training?</a:t>
            </a:r>
            <a:endParaRPr lang="en-US" sz="2800" b="1" dirty="0">
              <a:solidFill>
                <a:srgbClr val="BF5700"/>
              </a:solidFill>
              <a:latin typeface="Times New Roman" panose="02020603050405020304" pitchFamily="18" charset="0"/>
              <a:cs typeface="Times New Roman" panose="02020603050405020304" pitchFamily="18" charset="0"/>
            </a:endParaRPr>
          </a:p>
        </p:txBody>
      </p:sp>
      <p:sp>
        <p:nvSpPr>
          <p:cNvPr id="4" name="Text Placeholder 4"/>
          <p:cNvSpPr txBox="1">
            <a:spLocks/>
          </p:cNvSpPr>
          <p:nvPr/>
        </p:nvSpPr>
        <p:spPr>
          <a:xfrm>
            <a:off x="270233" y="2079890"/>
            <a:ext cx="8007493" cy="2323668"/>
          </a:xfrm>
          <a:prstGeom prst="rect">
            <a:avLst/>
          </a:prstGeom>
        </p:spPr>
        <p:txBody>
          <a:bodyPr numCol="1">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Times New Roman"/>
                <a:cs typeface="Times New Roman"/>
              </a:rPr>
              <a:t>Education Amendments of 1972</a:t>
            </a:r>
          </a:p>
          <a:p>
            <a:pPr marL="457200" lvl="1" indent="0" algn="just">
              <a:buNone/>
            </a:pPr>
            <a:r>
              <a:rPr lang="en-US" dirty="0">
                <a:latin typeface="Times New Roman"/>
                <a:cs typeface="Times New Roman"/>
              </a:rPr>
              <a:t>“No person in the United States shall, on the basis of sex, be excluded from </a:t>
            </a:r>
            <a:r>
              <a:rPr lang="en-US" dirty="0" smtClean="0">
                <a:latin typeface="Times New Roman"/>
                <a:cs typeface="Times New Roman"/>
              </a:rPr>
              <a:t>participation </a:t>
            </a:r>
            <a:r>
              <a:rPr lang="en-US" dirty="0">
                <a:latin typeface="Times New Roman"/>
                <a:cs typeface="Times New Roman"/>
              </a:rPr>
              <a:t>in, be denied the benefits of, </a:t>
            </a:r>
            <a:r>
              <a:rPr lang="en-US" dirty="0" smtClean="0">
                <a:latin typeface="Times New Roman"/>
                <a:cs typeface="Times New Roman"/>
              </a:rPr>
              <a:t>or</a:t>
            </a:r>
            <a:r>
              <a:rPr lang="en-US" dirty="0" smtClean="0">
                <a:solidFill>
                  <a:schemeClr val="accent1">
                    <a:lumMod val="50000"/>
                  </a:schemeClr>
                </a:solidFill>
                <a:latin typeface="Times New Roman"/>
                <a:cs typeface="Times New Roman"/>
              </a:rPr>
              <a:t> </a:t>
            </a:r>
            <a:r>
              <a:rPr lang="en-US" b="1" dirty="0" smtClean="0">
                <a:solidFill>
                  <a:srgbClr val="BF5700"/>
                </a:solidFill>
                <a:latin typeface="Times New Roman"/>
                <a:cs typeface="Times New Roman"/>
              </a:rPr>
              <a:t>be subjected to discrimination under any education program or activity </a:t>
            </a:r>
            <a:r>
              <a:rPr lang="en-US" dirty="0" smtClean="0">
                <a:latin typeface="Times New Roman"/>
                <a:cs typeface="Times New Roman"/>
              </a:rPr>
              <a:t>receiving </a:t>
            </a:r>
            <a:r>
              <a:rPr lang="en-US" dirty="0">
                <a:latin typeface="Times New Roman"/>
                <a:cs typeface="Times New Roman"/>
              </a:rPr>
              <a:t>Federal financial assistance.”</a:t>
            </a:r>
          </a:p>
        </p:txBody>
      </p:sp>
      <p:sp>
        <p:nvSpPr>
          <p:cNvPr id="7" name="矩形 6"/>
          <p:cNvSpPr/>
          <p:nvPr/>
        </p:nvSpPr>
        <p:spPr>
          <a:xfrm>
            <a:off x="1179095" y="4572000"/>
            <a:ext cx="6978316" cy="1046747"/>
          </a:xfrm>
          <a:prstGeom prst="rect">
            <a:avLst/>
          </a:prstGeom>
          <a:gradFill flip="none" rotWithShape="1">
            <a:gsLst>
              <a:gs pos="0">
                <a:srgbClr val="B87878">
                  <a:tint val="66000"/>
                  <a:satMod val="160000"/>
                </a:srgbClr>
              </a:gs>
              <a:gs pos="50000">
                <a:srgbClr val="B87878">
                  <a:tint val="44500"/>
                  <a:satMod val="160000"/>
                </a:srgbClr>
              </a:gs>
              <a:gs pos="100000">
                <a:srgbClr val="B87878">
                  <a:tint val="23500"/>
                  <a:satMod val="160000"/>
                </a:srgb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433563" y="4777430"/>
            <a:ext cx="6543373" cy="707886"/>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More importantly, we want to </a:t>
            </a:r>
            <a:r>
              <a:rPr lang="en-US" altLang="zh-CN" sz="2000" b="1" dirty="0" smtClean="0">
                <a:latin typeface="Times New Roman" panose="02020603050405020304" pitchFamily="18" charset="0"/>
                <a:cs typeface="Times New Roman" panose="02020603050405020304" pitchFamily="18" charset="0"/>
              </a:rPr>
              <a:t>eliminate sexual harassment and sexual misconduct</a:t>
            </a:r>
            <a:r>
              <a:rPr lang="en-US" altLang="zh-CN" sz="2000" dirty="0" smtClean="0">
                <a:latin typeface="Times New Roman" panose="02020603050405020304" pitchFamily="18" charset="0"/>
                <a:cs typeface="Times New Roman" panose="02020603050405020304" pitchFamily="18" charset="0"/>
              </a:rPr>
              <a:t> from our University!</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34791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10485661_635570973240498_8244975589887046701_n.jpg"/>
          <p:cNvPicPr>
            <a:picLocks noChangeAspect="1"/>
          </p:cNvPicPr>
          <p:nvPr/>
        </p:nvPicPr>
        <p:blipFill>
          <a:blip r:embed="rId2">
            <a:lum bright="18000"/>
            <a:extLst>
              <a:ext uri="{28A0092B-C50C-407E-A947-70E740481C1C}">
                <a14:useLocalDpi xmlns:a14="http://schemas.microsoft.com/office/drawing/2010/main" val="0"/>
              </a:ext>
            </a:extLst>
          </a:blip>
          <a:stretch>
            <a:fillRect/>
          </a:stretch>
        </p:blipFill>
        <p:spPr>
          <a:xfrm>
            <a:off x="5278141" y="1664780"/>
            <a:ext cx="3418680" cy="4111862"/>
          </a:xfrm>
          <a:prstGeom prst="rect">
            <a:avLst/>
          </a:prstGeom>
          <a:noFill/>
          <a:effectLst>
            <a:outerShdw blurRad="50800" dist="50800" dir="5400000" algn="ctr" rotWithShape="0">
              <a:srgbClr val="000000">
                <a:alpha val="73000"/>
              </a:srgbClr>
            </a:outerShdw>
          </a:effectLst>
        </p:spPr>
      </p:pic>
      <p:sp>
        <p:nvSpPr>
          <p:cNvPr id="3" name="Rectangle 2"/>
          <p:cNvSpPr/>
          <p:nvPr/>
        </p:nvSpPr>
        <p:spPr>
          <a:xfrm>
            <a:off x="435143" y="1664779"/>
            <a:ext cx="4698331" cy="5016758"/>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a:ea typeface="+mn-ea"/>
                <a:cs typeface="Times New Roman"/>
              </a:rPr>
              <a:t>UT Austin is committed to maintaining a working and learning environment that is free from discriminatory conduct based on gender. As required by Title IX, the University does not discriminate on the basis of sex/gender in its programs and activities.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a:ea typeface="+mn-ea"/>
                <a:cs typeface="Times New Roman"/>
              </a:rPr>
              <a:t>UT Austin encourages all members of the university community who think that he or she has been subjected to </a:t>
            </a:r>
            <a:r>
              <a:rPr kumimoji="0" lang="en-US" sz="2000" b="1" i="0" u="none" strike="noStrike" kern="1200" cap="none" spc="0" normalizeH="0" baseline="0" noProof="0" dirty="0">
                <a:ln>
                  <a:noFill/>
                </a:ln>
                <a:solidFill>
                  <a:srgbClr val="BF5700"/>
                </a:solidFill>
                <a:effectLst/>
                <a:uLnTx/>
                <a:uFillTx/>
                <a:latin typeface="Times New Roman"/>
                <a:ea typeface="+mn-ea"/>
                <a:cs typeface="Times New Roman"/>
              </a:rPr>
              <a:t>sex/gender discrimination</a:t>
            </a:r>
            <a:r>
              <a:rPr kumimoji="0" lang="en-US" sz="2000" b="0" i="0" u="none" strike="noStrike" kern="1200" cap="none" spc="0" normalizeH="0" baseline="0" noProof="0" dirty="0">
                <a:ln>
                  <a:noFill/>
                </a:ln>
                <a:solidFill>
                  <a:srgbClr val="BF5700"/>
                </a:solidFill>
                <a:effectLst/>
                <a:uLnTx/>
                <a:uFillTx/>
                <a:latin typeface="Times New Roman"/>
                <a:ea typeface="+mn-ea"/>
                <a:cs typeface="Times New Roman"/>
              </a:rPr>
              <a:t>, </a:t>
            </a:r>
            <a:r>
              <a:rPr kumimoji="0" lang="en-US" sz="2000" b="1" i="0" u="none" strike="noStrike" kern="1200" cap="none" spc="0" normalizeH="0" baseline="0" noProof="0" dirty="0">
                <a:ln>
                  <a:noFill/>
                </a:ln>
                <a:solidFill>
                  <a:srgbClr val="BF5700"/>
                </a:solidFill>
                <a:effectLst/>
                <a:uLnTx/>
                <a:uFillTx/>
                <a:latin typeface="Times New Roman"/>
                <a:ea typeface="+mn-ea"/>
                <a:cs typeface="Times New Roman"/>
              </a:rPr>
              <a:t>sexual harassment (including sexual violence)</a:t>
            </a:r>
            <a:r>
              <a:rPr kumimoji="0" lang="en-US" sz="2000" b="1" i="0" u="none" strike="noStrike" kern="1200" cap="none" spc="0" normalizeH="0" baseline="0" noProof="0" dirty="0">
                <a:ln>
                  <a:noFill/>
                </a:ln>
                <a:solidFill>
                  <a:schemeClr val="accent1">
                    <a:lumMod val="50000"/>
                  </a:schemeClr>
                </a:solidFill>
                <a:effectLst/>
                <a:uLnTx/>
                <a:uFillTx/>
                <a:latin typeface="Times New Roman"/>
                <a:ea typeface="+mn-ea"/>
                <a:cs typeface="Times New Roman"/>
              </a:rPr>
              <a:t> </a:t>
            </a:r>
            <a:r>
              <a:rPr kumimoji="0" lang="en-US" sz="2000" b="0" i="0" u="none" strike="noStrike" kern="1200" cap="none" spc="0" normalizeH="0" baseline="0" noProof="0" dirty="0">
                <a:ln>
                  <a:noFill/>
                </a:ln>
                <a:solidFill>
                  <a:prstClr val="black"/>
                </a:solidFill>
                <a:effectLst/>
                <a:uLnTx/>
                <a:uFillTx/>
                <a:latin typeface="Times New Roman"/>
                <a:ea typeface="+mn-ea"/>
                <a:cs typeface="Times New Roman"/>
              </a:rPr>
              <a:t>or </a:t>
            </a:r>
            <a:r>
              <a:rPr kumimoji="0" lang="en-US" sz="2000" b="1" i="0" u="none" strike="noStrike" kern="1200" cap="none" spc="0" normalizeH="0" baseline="0" noProof="0" dirty="0">
                <a:ln>
                  <a:noFill/>
                </a:ln>
                <a:solidFill>
                  <a:srgbClr val="BF5700"/>
                </a:solidFill>
                <a:effectLst/>
                <a:uLnTx/>
                <a:uFillTx/>
                <a:latin typeface="Times New Roman"/>
                <a:ea typeface="+mn-ea"/>
                <a:cs typeface="Times New Roman"/>
              </a:rPr>
              <a:t>sexual misconduct</a:t>
            </a:r>
            <a:r>
              <a:rPr kumimoji="0" lang="en-US" sz="2000" b="1" i="0" u="none" strike="noStrike" kern="1200" cap="none" spc="0" normalizeH="0" baseline="0" noProof="0" dirty="0">
                <a:ln>
                  <a:noFill/>
                </a:ln>
                <a:solidFill>
                  <a:schemeClr val="accent1">
                    <a:lumMod val="50000"/>
                  </a:schemeClr>
                </a:solidFill>
                <a:effectLst/>
                <a:uLnTx/>
                <a:uFillTx/>
                <a:latin typeface="Times New Roman"/>
                <a:ea typeface="+mn-ea"/>
                <a:cs typeface="Times New Roman"/>
              </a:rPr>
              <a:t> </a:t>
            </a:r>
            <a:r>
              <a:rPr kumimoji="0" lang="en-US" sz="2000" b="0" i="0" u="none" strike="noStrike" kern="1200" cap="none" spc="0" normalizeH="0" baseline="0" noProof="0" dirty="0">
                <a:ln>
                  <a:noFill/>
                </a:ln>
                <a:solidFill>
                  <a:prstClr val="black"/>
                </a:solidFill>
                <a:effectLst/>
                <a:uLnTx/>
                <a:uFillTx/>
                <a:latin typeface="Times New Roman"/>
                <a:ea typeface="+mn-ea"/>
                <a:cs typeface="Times New Roman"/>
              </a:rPr>
              <a:t>by another student, member of the faculty or staff, campus visitor or contractor, to report to the University. </a:t>
            </a:r>
          </a:p>
        </p:txBody>
      </p:sp>
      <p:sp>
        <p:nvSpPr>
          <p:cNvPr id="4" name="Title 1"/>
          <p:cNvSpPr txBox="1">
            <a:spLocks/>
          </p:cNvSpPr>
          <p:nvPr/>
        </p:nvSpPr>
        <p:spPr>
          <a:xfrm>
            <a:off x="2298790" y="810272"/>
            <a:ext cx="4546421"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BF5700"/>
                </a:solidFill>
                <a:latin typeface="Times New Roman" panose="02020603050405020304" pitchFamily="18" charset="0"/>
                <a:cs typeface="Times New Roman" panose="02020603050405020304" pitchFamily="18" charset="0"/>
              </a:rPr>
              <a:t>University Commitment</a:t>
            </a:r>
          </a:p>
        </p:txBody>
      </p:sp>
    </p:spTree>
    <p:extLst>
      <p:ext uri="{BB962C8B-B14F-4D97-AF65-F5344CB8AC3E}">
        <p14:creationId xmlns:p14="http://schemas.microsoft.com/office/powerpoint/2010/main" val="35277223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5143" y="1664779"/>
            <a:ext cx="7902741" cy="2462213"/>
          </a:xfrm>
          <a:prstGeom prst="rect">
            <a:avLst/>
          </a:prstGeom>
        </p:spPr>
        <p:txBody>
          <a:bodyPr wrap="square">
            <a:spAutoFit/>
          </a:bodyPr>
          <a:lstStyle/>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smtClean="0">
                <a:ln>
                  <a:noFill/>
                </a:ln>
                <a:solidFill>
                  <a:prstClr val="black"/>
                </a:solidFill>
                <a:effectLst/>
                <a:uLnTx/>
                <a:uFillTx/>
                <a:latin typeface="Times New Roman"/>
                <a:cs typeface="Times New Roman"/>
              </a:rPr>
              <a:t>Sexual Misconduct:</a:t>
            </a:r>
            <a:r>
              <a:rPr kumimoji="0" lang="en-US" sz="2200" b="1" i="0" u="none" strike="noStrike" kern="1200" cap="none" spc="0" normalizeH="0" noProof="0" dirty="0" smtClean="0">
                <a:ln>
                  <a:noFill/>
                </a:ln>
                <a:solidFill>
                  <a:prstClr val="black"/>
                </a:solidFill>
                <a:effectLst/>
                <a:uLnTx/>
                <a:uFillTx/>
                <a:latin typeface="Times New Roman"/>
                <a:cs typeface="Times New Roman"/>
              </a:rPr>
              <a:t> </a:t>
            </a:r>
            <a:r>
              <a:rPr kumimoji="0" lang="en-US" sz="2200" b="0" i="0" u="none" strike="noStrike" kern="1200" cap="none" spc="0" normalizeH="0" noProof="0" dirty="0" smtClean="0">
                <a:ln>
                  <a:noFill/>
                </a:ln>
                <a:solidFill>
                  <a:prstClr val="black"/>
                </a:solidFill>
                <a:effectLst/>
                <a:uLnTx/>
                <a:uFillTx/>
                <a:latin typeface="Times New Roman"/>
                <a:cs typeface="Times New Roman"/>
              </a:rPr>
              <a:t>Behavior or conduct of a sexual nature that is </a:t>
            </a:r>
            <a:r>
              <a:rPr kumimoji="0" lang="en-US" sz="2200" b="0" i="0" u="none" strike="noStrike" kern="1200" cap="none" spc="0" normalizeH="0" noProof="0" dirty="0" smtClean="0">
                <a:ln>
                  <a:noFill/>
                </a:ln>
                <a:solidFill>
                  <a:srgbClr val="BF5700"/>
                </a:solidFill>
                <a:effectLst/>
                <a:uLnTx/>
                <a:uFillTx/>
                <a:latin typeface="Times New Roman"/>
                <a:cs typeface="Times New Roman"/>
              </a:rPr>
              <a:t>unprofessional</a:t>
            </a:r>
            <a:r>
              <a:rPr kumimoji="0" lang="en-US" sz="2200" b="0" i="0" u="none" strike="noStrike" kern="1200" cap="none" spc="0" normalizeH="0" noProof="0" dirty="0" smtClean="0">
                <a:ln>
                  <a:noFill/>
                </a:ln>
                <a:solidFill>
                  <a:schemeClr val="accent1">
                    <a:lumMod val="50000"/>
                  </a:schemeClr>
                </a:solidFill>
                <a:effectLst/>
                <a:uLnTx/>
                <a:uFillTx/>
                <a:latin typeface="Times New Roman"/>
                <a:cs typeface="Times New Roman"/>
              </a:rPr>
              <a:t> </a:t>
            </a:r>
            <a:r>
              <a:rPr kumimoji="0" lang="en-US" sz="2200" b="0" i="0" u="none" strike="noStrike" kern="1200" cap="none" spc="0" normalizeH="0" noProof="0" dirty="0" smtClean="0">
                <a:ln>
                  <a:noFill/>
                </a:ln>
                <a:solidFill>
                  <a:prstClr val="black"/>
                </a:solidFill>
                <a:effectLst/>
                <a:uLnTx/>
                <a:uFillTx/>
                <a:latin typeface="Times New Roman"/>
                <a:cs typeface="Times New Roman"/>
              </a:rPr>
              <a:t>and/or </a:t>
            </a:r>
            <a:r>
              <a:rPr kumimoji="0" lang="en-US" sz="2200" b="0" i="0" u="none" strike="noStrike" kern="1200" cap="none" spc="0" normalizeH="0" noProof="0" dirty="0" smtClean="0">
                <a:ln>
                  <a:noFill/>
                </a:ln>
                <a:solidFill>
                  <a:srgbClr val="BF5700"/>
                </a:solidFill>
                <a:effectLst/>
                <a:uLnTx/>
                <a:uFillTx/>
                <a:latin typeface="Times New Roman"/>
                <a:cs typeface="Times New Roman"/>
              </a:rPr>
              <a:t>inappropriate</a:t>
            </a:r>
            <a:r>
              <a:rPr kumimoji="0" lang="en-US" sz="2200" b="0" i="0" u="none" strike="noStrike" kern="1200" cap="none" spc="0" normalizeH="0" noProof="0" dirty="0" smtClean="0">
                <a:ln>
                  <a:noFill/>
                </a:ln>
                <a:solidFill>
                  <a:prstClr val="black"/>
                </a:solidFill>
                <a:effectLst/>
                <a:uLnTx/>
                <a:uFillTx/>
                <a:latin typeface="Times New Roman"/>
                <a:cs typeface="Times New Roman"/>
              </a:rPr>
              <a:t> for the workplace.</a:t>
            </a: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b="1" baseline="0" dirty="0" smtClean="0">
                <a:solidFill>
                  <a:prstClr val="black"/>
                </a:solidFill>
                <a:latin typeface="Times New Roman"/>
                <a:cs typeface="Times New Roman"/>
              </a:rPr>
              <a:t>Sexual</a:t>
            </a:r>
            <a:r>
              <a:rPr lang="en-US" sz="2200" b="1" dirty="0" smtClean="0">
                <a:solidFill>
                  <a:prstClr val="black"/>
                </a:solidFill>
                <a:latin typeface="Times New Roman"/>
                <a:cs typeface="Times New Roman"/>
              </a:rPr>
              <a:t> Harassment:</a:t>
            </a:r>
            <a:r>
              <a:rPr lang="en-US" sz="2200" dirty="0" smtClean="0">
                <a:solidFill>
                  <a:prstClr val="black"/>
                </a:solidFill>
                <a:latin typeface="Times New Roman"/>
                <a:cs typeface="Times New Roman"/>
              </a:rPr>
              <a:t> </a:t>
            </a:r>
            <a:r>
              <a:rPr lang="en-US" sz="2200" dirty="0" smtClean="0">
                <a:solidFill>
                  <a:srgbClr val="BF5700"/>
                </a:solidFill>
                <a:latin typeface="Times New Roman"/>
                <a:cs typeface="Times New Roman"/>
              </a:rPr>
              <a:t>Unwelcome</a:t>
            </a:r>
            <a:r>
              <a:rPr lang="en-US" sz="2200" dirty="0" smtClean="0">
                <a:solidFill>
                  <a:prstClr val="black"/>
                </a:solidFill>
                <a:latin typeface="Times New Roman"/>
                <a:cs typeface="Times New Roman"/>
              </a:rPr>
              <a:t> sexual advances, requests for sexual favors, and other verbal/physical conduct of a sexual nature. A form of </a:t>
            </a:r>
            <a:r>
              <a:rPr lang="en-US" sz="2200" dirty="0" smtClean="0">
                <a:solidFill>
                  <a:srgbClr val="BF5700"/>
                </a:solidFill>
                <a:latin typeface="Times New Roman"/>
                <a:cs typeface="Times New Roman"/>
              </a:rPr>
              <a:t>discrimination</a:t>
            </a:r>
            <a:r>
              <a:rPr lang="en-US" sz="2200" dirty="0" smtClean="0">
                <a:solidFill>
                  <a:prstClr val="black"/>
                </a:solidFill>
                <a:latin typeface="Times New Roman"/>
                <a:cs typeface="Times New Roman"/>
              </a:rPr>
              <a:t>.</a:t>
            </a: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smtClean="0">
                <a:ln>
                  <a:noFill/>
                </a:ln>
                <a:solidFill>
                  <a:prstClr val="black"/>
                </a:solidFill>
                <a:effectLst/>
                <a:uLnTx/>
                <a:uFillTx/>
                <a:latin typeface="Times New Roman"/>
                <a:cs typeface="Times New Roman"/>
              </a:rPr>
              <a:t>Sexual</a:t>
            </a:r>
            <a:r>
              <a:rPr kumimoji="0" lang="en-US" sz="2200" b="1" i="0" u="none" strike="noStrike" kern="1200" cap="none" spc="0" normalizeH="0" noProof="0" dirty="0" smtClean="0">
                <a:ln>
                  <a:noFill/>
                </a:ln>
                <a:solidFill>
                  <a:prstClr val="black"/>
                </a:solidFill>
                <a:effectLst/>
                <a:uLnTx/>
                <a:uFillTx/>
                <a:latin typeface="Times New Roman"/>
                <a:cs typeface="Times New Roman"/>
              </a:rPr>
              <a:t> Violence: </a:t>
            </a:r>
            <a:r>
              <a:rPr kumimoji="0" lang="en-US" sz="2200" b="0" i="0" u="none" strike="noStrike" kern="1200" cap="none" spc="0" normalizeH="0" noProof="0" dirty="0" smtClean="0">
                <a:ln>
                  <a:noFill/>
                </a:ln>
                <a:solidFill>
                  <a:prstClr val="black"/>
                </a:solidFill>
                <a:effectLst/>
                <a:uLnTx/>
                <a:uFillTx/>
                <a:latin typeface="Times New Roman"/>
                <a:cs typeface="Times New Roman"/>
              </a:rPr>
              <a:t>The </a:t>
            </a:r>
            <a:r>
              <a:rPr kumimoji="0" lang="en-US" sz="2200" b="0" i="0" u="none" strike="noStrike" kern="1200" cap="none" spc="0" normalizeH="0" noProof="0" dirty="0" smtClean="0">
                <a:ln>
                  <a:noFill/>
                </a:ln>
                <a:solidFill>
                  <a:srgbClr val="BF5700"/>
                </a:solidFill>
                <a:effectLst/>
                <a:uLnTx/>
                <a:uFillTx/>
                <a:latin typeface="Times New Roman"/>
                <a:cs typeface="Times New Roman"/>
              </a:rPr>
              <a:t>worst</a:t>
            </a:r>
            <a:r>
              <a:rPr kumimoji="0" lang="en-US" sz="2200" b="0" i="0" u="none" strike="noStrike" kern="1200" cap="none" spc="0" normalizeH="0" noProof="0" dirty="0" smtClean="0">
                <a:ln>
                  <a:noFill/>
                </a:ln>
                <a:solidFill>
                  <a:prstClr val="black"/>
                </a:solidFill>
                <a:effectLst/>
                <a:uLnTx/>
                <a:uFillTx/>
                <a:latin typeface="Times New Roman"/>
                <a:cs typeface="Times New Roman"/>
              </a:rPr>
              <a:t> form of </a:t>
            </a:r>
            <a:r>
              <a:rPr kumimoji="0" lang="en-US" sz="2200" b="0" i="0" u="none" strike="noStrike" kern="1200" cap="none" spc="0" normalizeH="0" noProof="0" dirty="0" smtClean="0">
                <a:ln>
                  <a:noFill/>
                </a:ln>
                <a:solidFill>
                  <a:srgbClr val="BF5700"/>
                </a:solidFill>
                <a:effectLst/>
                <a:uLnTx/>
                <a:uFillTx/>
                <a:latin typeface="Times New Roman"/>
                <a:cs typeface="Times New Roman"/>
              </a:rPr>
              <a:t>harassment</a:t>
            </a:r>
            <a:r>
              <a:rPr kumimoji="0" lang="en-US" sz="2200" b="0" i="0" u="none" strike="noStrike" kern="1200" cap="none" spc="0" normalizeH="0" noProof="0" dirty="0" smtClean="0">
                <a:ln>
                  <a:noFill/>
                </a:ln>
                <a:solidFill>
                  <a:prstClr val="black"/>
                </a:solidFill>
                <a:effectLst/>
                <a:uLnTx/>
                <a:uFillTx/>
                <a:latin typeface="Times New Roman"/>
                <a:cs typeface="Times New Roman"/>
              </a:rPr>
              <a:t> and includes rape, sexual assault, sexual battery, and sexual coercion.</a:t>
            </a:r>
            <a:endParaRPr kumimoji="0" lang="en-US" sz="22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4" name="Title 1"/>
          <p:cNvSpPr txBox="1">
            <a:spLocks/>
          </p:cNvSpPr>
          <p:nvPr/>
        </p:nvSpPr>
        <p:spPr>
          <a:xfrm>
            <a:off x="3154367" y="810272"/>
            <a:ext cx="2239224"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Definitions</a:t>
            </a:r>
            <a:endParaRPr lang="en-US" sz="2800" b="1" dirty="0">
              <a:solidFill>
                <a:srgbClr val="BF5700"/>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1433564" y="4777430"/>
            <a:ext cx="5680830" cy="923330"/>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For more information, see policy </a:t>
            </a:r>
            <a:r>
              <a:rPr lang="en-US" altLang="zh-CN" dirty="0">
                <a:solidFill>
                  <a:srgbClr val="BF5700"/>
                </a:solidFill>
                <a:latin typeface="Times New Roman" panose="02020603050405020304" pitchFamily="18" charset="0"/>
                <a:cs typeface="Times New Roman" panose="02020603050405020304" pitchFamily="18" charset="0"/>
                <a:hlinkClick r:id="rId2"/>
              </a:rPr>
              <a:t>Handbook of Operating Procedures 3-3031</a:t>
            </a:r>
            <a:endParaRPr lang="en-US" altLang="zh-CN" dirty="0">
              <a:solidFill>
                <a:srgbClr val="BF5700"/>
              </a:solidFill>
              <a:latin typeface="Times New Roman" panose="02020603050405020304" pitchFamily="18" charset="0"/>
              <a:cs typeface="Times New Roman" panose="02020603050405020304" pitchFamily="18" charset="0"/>
            </a:endParaRPr>
          </a:p>
          <a:p>
            <a:r>
              <a:rPr lang="en-US" altLang="zh-CN" dirty="0" smtClean="0">
                <a:latin typeface="Times" panose="02020603050405020304" pitchFamily="18" charset="0"/>
                <a:cs typeface="Times" panose="02020603050405020304" pitchFamily="18" charset="0"/>
              </a:rPr>
              <a:t> </a:t>
            </a:r>
            <a:endParaRPr lang="zh-CN" alt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476297760"/>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5143" y="1664779"/>
            <a:ext cx="7902741" cy="1107996"/>
          </a:xfrm>
          <a:prstGeom prst="rect">
            <a:avLst/>
          </a:prstGeom>
        </p:spPr>
        <p:txBody>
          <a:bodyPr wrap="square">
            <a:spAutoFit/>
          </a:bodyPr>
          <a:lstStyle/>
          <a:p>
            <a:pPr marR="0" lvl="0" algn="just" defTabSz="457200" rtl="0" eaLnBrk="1" fontAlgn="auto" latinLnBrk="0" hangingPunct="1">
              <a:lnSpc>
                <a:spcPct val="100000"/>
              </a:lnSpc>
              <a:spcBef>
                <a:spcPts val="0"/>
              </a:spcBef>
              <a:spcAft>
                <a:spcPts val="0"/>
              </a:spcAft>
              <a:buClrTx/>
              <a:buSzTx/>
              <a:tabLst/>
              <a:defRPr/>
            </a:pPr>
            <a:r>
              <a:rPr kumimoji="0" lang="en-US" sz="2200" i="0" u="none" strike="noStrike" kern="1200" cap="none" spc="0" normalizeH="0" baseline="0" noProof="0" dirty="0" smtClean="0">
                <a:ln>
                  <a:noFill/>
                </a:ln>
                <a:solidFill>
                  <a:prstClr val="black"/>
                </a:solidFill>
                <a:effectLst/>
                <a:uLnTx/>
                <a:uFillTx/>
                <a:latin typeface="Times New Roman"/>
                <a:cs typeface="Times New Roman"/>
              </a:rPr>
              <a:t>These definitions</a:t>
            </a:r>
            <a:r>
              <a:rPr kumimoji="0" lang="en-US" sz="2200" i="0" u="none" strike="noStrike" kern="1200" cap="none" spc="0" normalizeH="0" noProof="0" dirty="0" smtClean="0">
                <a:ln>
                  <a:noFill/>
                </a:ln>
                <a:solidFill>
                  <a:prstClr val="black"/>
                </a:solidFill>
                <a:effectLst/>
                <a:uLnTx/>
                <a:uFillTx/>
                <a:latin typeface="Times New Roman"/>
                <a:cs typeface="Times New Roman"/>
              </a:rPr>
              <a:t> can also be thought of in relation to one another. Sexual misconduct is the broadest category, with sexual violence being the narrowest.</a:t>
            </a:r>
            <a:r>
              <a:rPr kumimoji="0" lang="en-US" sz="2200" i="0" u="none" strike="noStrike" kern="1200" cap="none" spc="0" normalizeH="0" baseline="0" noProof="0" dirty="0" smtClean="0">
                <a:ln>
                  <a:noFill/>
                </a:ln>
                <a:solidFill>
                  <a:prstClr val="black"/>
                </a:solidFill>
                <a:effectLst/>
                <a:uLnTx/>
                <a:uFillTx/>
                <a:latin typeface="Times New Roman"/>
                <a:cs typeface="Times New Roman"/>
              </a:rPr>
              <a:t> </a:t>
            </a:r>
            <a:endParaRPr kumimoji="0" lang="en-US" sz="2200" i="0" u="none" strike="noStrike" kern="1200" cap="none" spc="0" normalizeH="0" baseline="0" noProof="0" dirty="0">
              <a:ln>
                <a:noFill/>
              </a:ln>
              <a:solidFill>
                <a:prstClr val="black"/>
              </a:solidFill>
              <a:effectLst/>
              <a:uLnTx/>
              <a:uFillTx/>
              <a:latin typeface="Times New Roman"/>
              <a:cs typeface="Times New Roman"/>
            </a:endParaRPr>
          </a:p>
        </p:txBody>
      </p:sp>
      <p:sp>
        <p:nvSpPr>
          <p:cNvPr id="4" name="Title 1"/>
          <p:cNvSpPr txBox="1">
            <a:spLocks/>
          </p:cNvSpPr>
          <p:nvPr/>
        </p:nvSpPr>
        <p:spPr>
          <a:xfrm>
            <a:off x="3422309" y="810272"/>
            <a:ext cx="2299382"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Definitions</a:t>
            </a:r>
            <a:endParaRPr lang="en-US" sz="2800" b="1" dirty="0">
              <a:solidFill>
                <a:srgbClr val="BF5700"/>
              </a:solidFill>
              <a:latin typeface="Times New Roman" panose="02020603050405020304" pitchFamily="18" charset="0"/>
              <a:cs typeface="Times New Roman" panose="02020603050405020304" pitchFamily="18" charset="0"/>
            </a:endParaRPr>
          </a:p>
        </p:txBody>
      </p:sp>
      <p:sp>
        <p:nvSpPr>
          <p:cNvPr id="6" name="椭圆 5"/>
          <p:cNvSpPr/>
          <p:nvPr/>
        </p:nvSpPr>
        <p:spPr>
          <a:xfrm>
            <a:off x="828070" y="2899610"/>
            <a:ext cx="3659709" cy="3590924"/>
          </a:xfrm>
          <a:prstGeom prst="ellipse">
            <a:avLst/>
          </a:prstGeom>
          <a:solidFill>
            <a:schemeClr val="accent1">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7" name="椭圆 6"/>
          <p:cNvSpPr/>
          <p:nvPr/>
        </p:nvSpPr>
        <p:spPr>
          <a:xfrm>
            <a:off x="1285268" y="3368842"/>
            <a:ext cx="2745312" cy="2652460"/>
          </a:xfrm>
          <a:prstGeom prst="ellipse">
            <a:avLst/>
          </a:prstGeom>
          <a:solidFill>
            <a:schemeClr val="accent1">
              <a:lumMod val="60000"/>
              <a:lumOff val="4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8" name="椭圆 7"/>
          <p:cNvSpPr/>
          <p:nvPr/>
        </p:nvSpPr>
        <p:spPr>
          <a:xfrm>
            <a:off x="1802627" y="3862137"/>
            <a:ext cx="1710594" cy="1665870"/>
          </a:xfrm>
          <a:prstGeom prst="ellipse">
            <a:avLst/>
          </a:prstGeom>
          <a:solidFill>
            <a:schemeClr val="accent1">
              <a:lumMod val="7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9" name="椭圆 8"/>
          <p:cNvSpPr/>
          <p:nvPr/>
        </p:nvSpPr>
        <p:spPr>
          <a:xfrm>
            <a:off x="2223732" y="4295274"/>
            <a:ext cx="868384" cy="799596"/>
          </a:xfrm>
          <a:prstGeom prst="ellipse">
            <a:avLst/>
          </a:prstGeom>
          <a:solidFill>
            <a:schemeClr val="accent1">
              <a:lumMod val="5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11" name="Title 1"/>
          <p:cNvSpPr txBox="1">
            <a:spLocks/>
          </p:cNvSpPr>
          <p:nvPr/>
        </p:nvSpPr>
        <p:spPr>
          <a:xfrm>
            <a:off x="5534528" y="3104202"/>
            <a:ext cx="2622883" cy="6255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latin typeface="Times New Roman" panose="02020603050405020304" pitchFamily="18" charset="0"/>
                <a:cs typeface="Times New Roman" panose="02020603050405020304" pitchFamily="18" charset="0"/>
              </a:rPr>
              <a:t>Sexual misconduct</a:t>
            </a:r>
            <a:endParaRPr lang="en-US" sz="2400" b="1" dirty="0">
              <a:latin typeface="Times New Roman" panose="02020603050405020304" pitchFamily="18" charset="0"/>
              <a:cs typeface="Times New Roman" panose="02020603050405020304" pitchFamily="18" charset="0"/>
            </a:endParaRPr>
          </a:p>
        </p:txBody>
      </p:sp>
      <p:sp>
        <p:nvSpPr>
          <p:cNvPr id="12" name="Title 1"/>
          <p:cNvSpPr txBox="1">
            <a:spLocks/>
          </p:cNvSpPr>
          <p:nvPr/>
        </p:nvSpPr>
        <p:spPr>
          <a:xfrm>
            <a:off x="5518484" y="3787329"/>
            <a:ext cx="3336758" cy="6255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latin typeface="Times New Roman" panose="02020603050405020304" pitchFamily="18" charset="0"/>
                <a:cs typeface="Times New Roman" panose="02020603050405020304" pitchFamily="18" charset="0"/>
              </a:rPr>
              <a:t>Sexual discrimination</a:t>
            </a:r>
            <a:endParaRPr lang="en-US" sz="2400" b="1" dirty="0">
              <a:latin typeface="Times New Roman" panose="02020603050405020304" pitchFamily="18" charset="0"/>
              <a:cs typeface="Times New Roman" panose="02020603050405020304" pitchFamily="18" charset="0"/>
            </a:endParaRPr>
          </a:p>
        </p:txBody>
      </p:sp>
      <p:sp>
        <p:nvSpPr>
          <p:cNvPr id="13" name="Title 1"/>
          <p:cNvSpPr txBox="1">
            <a:spLocks/>
          </p:cNvSpPr>
          <p:nvPr/>
        </p:nvSpPr>
        <p:spPr>
          <a:xfrm>
            <a:off x="5534528" y="5014494"/>
            <a:ext cx="2622883" cy="6255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latin typeface="Times New Roman" panose="02020603050405020304" pitchFamily="18" charset="0"/>
                <a:cs typeface="Times New Roman" panose="02020603050405020304" pitchFamily="18" charset="0"/>
              </a:rPr>
              <a:t>Sexual violence</a:t>
            </a:r>
            <a:endParaRPr lang="en-US" sz="2400" b="1" dirty="0">
              <a:latin typeface="Times New Roman" panose="02020603050405020304" pitchFamily="18" charset="0"/>
              <a:cs typeface="Times New Roman" panose="02020603050405020304" pitchFamily="18" charset="0"/>
            </a:endParaRPr>
          </a:p>
        </p:txBody>
      </p:sp>
      <p:sp>
        <p:nvSpPr>
          <p:cNvPr id="14" name="Title 1"/>
          <p:cNvSpPr txBox="1">
            <a:spLocks/>
          </p:cNvSpPr>
          <p:nvPr/>
        </p:nvSpPr>
        <p:spPr>
          <a:xfrm>
            <a:off x="5518484" y="4382278"/>
            <a:ext cx="3541294" cy="6255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latin typeface="Times New Roman" panose="02020603050405020304" pitchFamily="18" charset="0"/>
                <a:cs typeface="Times New Roman" panose="02020603050405020304" pitchFamily="18" charset="0"/>
              </a:rPr>
              <a:t>Sexual harassment</a:t>
            </a:r>
            <a:endParaRPr lang="en-US" sz="2400" b="1" dirty="0">
              <a:latin typeface="Times New Roman" panose="02020603050405020304" pitchFamily="18" charset="0"/>
              <a:cs typeface="Times New Roman" panose="02020603050405020304" pitchFamily="18" charset="0"/>
            </a:endParaRPr>
          </a:p>
        </p:txBody>
      </p:sp>
      <p:cxnSp>
        <p:nvCxnSpPr>
          <p:cNvPr id="28" name="直接连接符 27"/>
          <p:cNvCxnSpPr>
            <a:endCxn id="13" idx="1"/>
          </p:cNvCxnSpPr>
          <p:nvPr/>
        </p:nvCxnSpPr>
        <p:spPr>
          <a:xfrm>
            <a:off x="2657924" y="4676712"/>
            <a:ext cx="2876604" cy="6505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14" idx="1"/>
          </p:cNvCxnSpPr>
          <p:nvPr/>
        </p:nvCxnSpPr>
        <p:spPr>
          <a:xfrm>
            <a:off x="3212432" y="4676712"/>
            <a:ext cx="2306052" cy="183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endCxn id="12" idx="1"/>
          </p:cNvCxnSpPr>
          <p:nvPr/>
        </p:nvCxnSpPr>
        <p:spPr>
          <a:xfrm flipV="1">
            <a:off x="3705726" y="4100123"/>
            <a:ext cx="1812758" cy="312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11" idx="1"/>
          </p:cNvCxnSpPr>
          <p:nvPr/>
        </p:nvCxnSpPr>
        <p:spPr>
          <a:xfrm flipV="1">
            <a:off x="4104775" y="3416996"/>
            <a:ext cx="1429753" cy="6275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2642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5142" y="1672873"/>
            <a:ext cx="4221079" cy="4154984"/>
          </a:xfrm>
          <a:prstGeom prst="rect">
            <a:avLst/>
          </a:prstGeom>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en-US" sz="2200" b="1" i="0" u="none" strike="noStrike" kern="1200" cap="none" spc="0" normalizeH="0" baseline="0" noProof="0" dirty="0" smtClean="0">
                <a:ln>
                  <a:noFill/>
                </a:ln>
                <a:solidFill>
                  <a:prstClr val="black"/>
                </a:solidFill>
                <a:effectLst/>
                <a:uLnTx/>
                <a:uFillTx/>
                <a:latin typeface="Times New Roman"/>
                <a:cs typeface="Times New Roman"/>
              </a:rPr>
              <a:t>Quid Pro Quo</a:t>
            </a:r>
          </a:p>
          <a:p>
            <a:pPr marR="0" lvl="0" defTabSz="457200" rtl="0" eaLnBrk="1" fontAlgn="auto" latinLnBrk="0" hangingPunct="1">
              <a:lnSpc>
                <a:spcPct val="100000"/>
              </a:lnSpc>
              <a:spcBef>
                <a:spcPts val="0"/>
              </a:spcBef>
              <a:spcAft>
                <a:spcPts val="0"/>
              </a:spcAft>
              <a:buClrTx/>
              <a:buSzTx/>
              <a:tabLst/>
              <a:defRPr/>
            </a:pPr>
            <a:endParaRPr kumimoji="0" lang="en-US" sz="2200" b="1" i="0" u="none" strike="noStrike" kern="1200" cap="none" spc="0" normalizeH="0" baseline="0" noProof="0" dirty="0" smtClean="0">
              <a:ln>
                <a:noFill/>
              </a:ln>
              <a:solidFill>
                <a:prstClr val="black"/>
              </a:solidFill>
              <a:effectLst/>
              <a:uLnTx/>
              <a:uFillTx/>
              <a:latin typeface="Times New Roman"/>
              <a:cs typeface="Times New Roman"/>
            </a:endParaRP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smtClean="0">
                <a:solidFill>
                  <a:prstClr val="black"/>
                </a:solidFill>
                <a:latin typeface="Times New Roman"/>
                <a:cs typeface="Times New Roman"/>
              </a:rPr>
              <a:t>Employment or education </a:t>
            </a:r>
            <a:r>
              <a:rPr lang="en-US" sz="2200" dirty="0" smtClean="0">
                <a:solidFill>
                  <a:srgbClr val="BF5700"/>
                </a:solidFill>
                <a:latin typeface="Times New Roman"/>
                <a:cs typeface="Times New Roman"/>
              </a:rPr>
              <a:t>decisions based on a request for sexual favors</a:t>
            </a:r>
            <a:r>
              <a:rPr lang="en-US" sz="2200" dirty="0" smtClean="0">
                <a:solidFill>
                  <a:prstClr val="black"/>
                </a:solidFill>
                <a:latin typeface="Times New Roman"/>
                <a:cs typeface="Times New Roman"/>
              </a:rPr>
              <a:t>.</a:t>
            </a:r>
          </a:p>
          <a:p>
            <a:pPr marR="0" lvl="0" defTabSz="457200" rtl="0" eaLnBrk="1" fontAlgn="auto" latinLnBrk="0" hangingPunct="1">
              <a:lnSpc>
                <a:spcPct val="100000"/>
              </a:lnSpc>
              <a:spcBef>
                <a:spcPts val="0"/>
              </a:spcBef>
              <a:spcAft>
                <a:spcPts val="0"/>
              </a:spcAft>
              <a:buClrTx/>
              <a:buSzTx/>
              <a:tabLst/>
              <a:defRPr/>
            </a:pPr>
            <a:r>
              <a:rPr lang="en-US" sz="2200" dirty="0">
                <a:solidFill>
                  <a:prstClr val="black"/>
                </a:solidFill>
                <a:latin typeface="Times New Roman"/>
                <a:cs typeface="Times New Roman"/>
              </a:rPr>
              <a:t> </a:t>
            </a:r>
            <a:r>
              <a:rPr lang="en-US" sz="2200" dirty="0" smtClean="0">
                <a:solidFill>
                  <a:prstClr val="black"/>
                </a:solidFill>
                <a:latin typeface="Times New Roman"/>
                <a:cs typeface="Times New Roman"/>
              </a:rPr>
              <a:t>    -Example: “If you go out with me, I’ll give you a promotion”</a:t>
            </a:r>
          </a:p>
          <a:p>
            <a:pPr marR="0" lvl="0" defTabSz="457200" rtl="0" eaLnBrk="1" fontAlgn="auto" latinLnBrk="0" hangingPunct="1">
              <a:lnSpc>
                <a:spcPct val="100000"/>
              </a:lnSpc>
              <a:spcBef>
                <a:spcPts val="0"/>
              </a:spcBef>
              <a:spcAft>
                <a:spcPts val="0"/>
              </a:spcAft>
              <a:buClrTx/>
              <a:buSzTx/>
              <a:tabLst/>
              <a:defRPr/>
            </a:pPr>
            <a:endParaRPr lang="en-US" sz="2200" dirty="0" smtClean="0">
              <a:solidFill>
                <a:prstClr val="black"/>
              </a:solidFill>
              <a:latin typeface="Times New Roman"/>
              <a:cs typeface="Times New Roman"/>
            </a:endParaRP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smtClean="0">
                <a:solidFill>
                  <a:prstClr val="black"/>
                </a:solidFill>
                <a:latin typeface="Times New Roman"/>
                <a:cs typeface="Times New Roman"/>
              </a:rPr>
              <a:t>A </a:t>
            </a:r>
            <a:r>
              <a:rPr lang="en-US" sz="2200" dirty="0" smtClean="0">
                <a:solidFill>
                  <a:srgbClr val="BF5700"/>
                </a:solidFill>
                <a:latin typeface="Times New Roman"/>
                <a:cs typeface="Times New Roman"/>
              </a:rPr>
              <a:t>power difference </a:t>
            </a:r>
            <a:r>
              <a:rPr lang="en-US" sz="2200" dirty="0" smtClean="0">
                <a:solidFill>
                  <a:prstClr val="black"/>
                </a:solidFill>
                <a:latin typeface="Times New Roman"/>
                <a:cs typeface="Times New Roman"/>
              </a:rPr>
              <a:t>between the harasser and the victim</a:t>
            </a:r>
          </a:p>
          <a:p>
            <a:pPr marR="0" lvl="0" defTabSz="457200" rtl="0" eaLnBrk="1" fontAlgn="auto" latinLnBrk="0" hangingPunct="1">
              <a:lnSpc>
                <a:spcPct val="100000"/>
              </a:lnSpc>
              <a:spcBef>
                <a:spcPts val="0"/>
              </a:spcBef>
              <a:spcAft>
                <a:spcPts val="0"/>
              </a:spcAft>
              <a:buClrTx/>
              <a:buSzTx/>
              <a:tabLst/>
              <a:defRPr/>
            </a:pPr>
            <a:r>
              <a:rPr kumimoji="0" lang="en-US" sz="2200" i="0" u="none" strike="noStrike" kern="1200" cap="none" spc="0" normalizeH="0" baseline="0" noProof="0" dirty="0" smtClean="0">
                <a:ln>
                  <a:noFill/>
                </a:ln>
                <a:solidFill>
                  <a:prstClr val="black"/>
                </a:solidFill>
                <a:effectLst/>
                <a:uLnTx/>
                <a:uFillTx/>
                <a:latin typeface="Times New Roman"/>
                <a:cs typeface="Times New Roman"/>
              </a:rPr>
              <a:t>     -Example:</a:t>
            </a:r>
            <a:r>
              <a:rPr kumimoji="0" lang="en-US" sz="2200" i="0" u="none" strike="noStrike" kern="1200" cap="none" spc="0" normalizeH="0" noProof="0" dirty="0" smtClean="0">
                <a:ln>
                  <a:noFill/>
                </a:ln>
                <a:solidFill>
                  <a:prstClr val="black"/>
                </a:solidFill>
                <a:effectLst/>
                <a:uLnTx/>
                <a:uFillTx/>
                <a:latin typeface="Times New Roman"/>
                <a:cs typeface="Times New Roman"/>
              </a:rPr>
              <a:t> Professor and a graduate assistant</a:t>
            </a:r>
            <a:endParaRPr kumimoji="0" lang="en-US" sz="2200" i="0" u="none" strike="noStrike" kern="1200" cap="none" spc="0" normalizeH="0" baseline="0" noProof="0" dirty="0">
              <a:ln>
                <a:noFill/>
              </a:ln>
              <a:solidFill>
                <a:prstClr val="black"/>
              </a:solidFill>
              <a:effectLst/>
              <a:uLnTx/>
              <a:uFillTx/>
              <a:latin typeface="Times New Roman"/>
              <a:cs typeface="Times New Roman"/>
            </a:endParaRPr>
          </a:p>
        </p:txBody>
      </p:sp>
      <p:sp>
        <p:nvSpPr>
          <p:cNvPr id="4" name="Title 1"/>
          <p:cNvSpPr txBox="1">
            <a:spLocks/>
          </p:cNvSpPr>
          <p:nvPr/>
        </p:nvSpPr>
        <p:spPr>
          <a:xfrm>
            <a:off x="1539367" y="634807"/>
            <a:ext cx="6065266"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Two Types of Sexual Harassment</a:t>
            </a:r>
            <a:endParaRPr lang="en-US" sz="2800" b="1" dirty="0">
              <a:solidFill>
                <a:srgbClr val="BF5700"/>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6275" y="2093495"/>
            <a:ext cx="4377725" cy="3253391"/>
          </a:xfrm>
          <a:prstGeom prst="rect">
            <a:avLst/>
          </a:prstGeom>
        </p:spPr>
      </p:pic>
    </p:spTree>
    <p:extLst>
      <p:ext uri="{BB962C8B-B14F-4D97-AF65-F5344CB8AC3E}">
        <p14:creationId xmlns:p14="http://schemas.microsoft.com/office/powerpoint/2010/main" val="24197065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39367" y="634807"/>
            <a:ext cx="6065266"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Two Types of Sexual Harassment</a:t>
            </a:r>
            <a:endParaRPr lang="en-US" sz="2800" b="1" dirty="0">
              <a:solidFill>
                <a:srgbClr val="BF5700"/>
              </a:solidFill>
              <a:latin typeface="Times New Roman" panose="02020603050405020304" pitchFamily="18" charset="0"/>
              <a:cs typeface="Times New Roman" panose="02020603050405020304" pitchFamily="18" charset="0"/>
            </a:endParaRPr>
          </a:p>
        </p:txBody>
      </p:sp>
      <p:sp>
        <p:nvSpPr>
          <p:cNvPr id="6" name="Rectangle 2"/>
          <p:cNvSpPr/>
          <p:nvPr/>
        </p:nvSpPr>
        <p:spPr>
          <a:xfrm>
            <a:off x="290764" y="1851353"/>
            <a:ext cx="4233110" cy="4832092"/>
          </a:xfrm>
          <a:prstGeom prst="rect">
            <a:avLst/>
          </a:prstGeom>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en-US" sz="2200" b="1" i="0" u="none" strike="noStrike" kern="1200" cap="none" spc="0" normalizeH="0" baseline="0" noProof="0" dirty="0" smtClean="0">
                <a:ln>
                  <a:noFill/>
                </a:ln>
                <a:solidFill>
                  <a:prstClr val="black"/>
                </a:solidFill>
                <a:effectLst/>
                <a:uLnTx/>
                <a:uFillTx/>
                <a:latin typeface="Times New Roman"/>
                <a:cs typeface="Times New Roman"/>
              </a:rPr>
              <a:t>Hostile Environment</a:t>
            </a:r>
          </a:p>
          <a:p>
            <a:pPr marR="0" lvl="0" defTabSz="457200" rtl="0" eaLnBrk="1" fontAlgn="auto" latinLnBrk="0" hangingPunct="1">
              <a:lnSpc>
                <a:spcPct val="100000"/>
              </a:lnSpc>
              <a:spcBef>
                <a:spcPts val="0"/>
              </a:spcBef>
              <a:spcAft>
                <a:spcPts val="0"/>
              </a:spcAft>
              <a:buClrTx/>
              <a:buSzTx/>
              <a:tabLst/>
              <a:defRPr/>
            </a:pPr>
            <a:endParaRPr kumimoji="0" lang="en-US" sz="2200" b="1" i="0" u="none" strike="noStrike" kern="1200" cap="none" spc="0" normalizeH="0" baseline="0" noProof="0" dirty="0" smtClean="0">
              <a:ln>
                <a:noFill/>
              </a:ln>
              <a:solidFill>
                <a:prstClr val="black"/>
              </a:solidFill>
              <a:effectLst/>
              <a:uLnTx/>
              <a:uFillTx/>
              <a:latin typeface="Times New Roman"/>
              <a:cs typeface="Times New Roman"/>
            </a:endParaRP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smtClean="0">
                <a:solidFill>
                  <a:prstClr val="black"/>
                </a:solidFill>
                <a:latin typeface="Times New Roman"/>
                <a:cs typeface="Times New Roman"/>
              </a:rPr>
              <a:t>Unwelcome conduct that </a:t>
            </a:r>
            <a:r>
              <a:rPr lang="en-US" sz="2200" dirty="0" smtClean="0">
                <a:solidFill>
                  <a:srgbClr val="BF5700"/>
                </a:solidFill>
                <a:latin typeface="Times New Roman"/>
                <a:cs typeface="Times New Roman"/>
              </a:rPr>
              <a:t>unreasonably interferes </a:t>
            </a:r>
            <a:r>
              <a:rPr lang="en-US" sz="2200" dirty="0" smtClean="0">
                <a:solidFill>
                  <a:prstClr val="black"/>
                </a:solidFill>
                <a:latin typeface="Times New Roman"/>
                <a:cs typeface="Times New Roman"/>
              </a:rPr>
              <a:t>with an employees’ ability to work or a student’s ability to learn</a:t>
            </a:r>
            <a:r>
              <a:rPr lang="en-US" sz="2200" dirty="0">
                <a:solidFill>
                  <a:prstClr val="black"/>
                </a:solidFill>
                <a:latin typeface="Times New Roman"/>
                <a:cs typeface="Times New Roman"/>
              </a:rPr>
              <a:t> </a:t>
            </a:r>
            <a:r>
              <a:rPr lang="en-US" sz="2200" dirty="0" smtClean="0">
                <a:solidFill>
                  <a:prstClr val="black"/>
                </a:solidFill>
                <a:latin typeface="Times New Roman"/>
                <a:cs typeface="Times New Roman"/>
              </a:rPr>
              <a:t>OR c</a:t>
            </a:r>
            <a:r>
              <a:rPr kumimoji="0" lang="en-US" sz="2200" i="0" u="none" strike="noStrike" kern="1200" cap="none" spc="0" normalizeH="0" baseline="0" noProof="0" dirty="0" err="1" smtClean="0">
                <a:ln>
                  <a:noFill/>
                </a:ln>
                <a:solidFill>
                  <a:prstClr val="black"/>
                </a:solidFill>
                <a:effectLst/>
                <a:uLnTx/>
                <a:uFillTx/>
                <a:latin typeface="Times New Roman"/>
                <a:cs typeface="Times New Roman"/>
              </a:rPr>
              <a:t>reates</a:t>
            </a:r>
            <a:r>
              <a:rPr kumimoji="0" lang="en-US" sz="2200" i="0" u="none" strike="noStrike" kern="1200" cap="none" spc="0" normalizeH="0" baseline="0" noProof="0" dirty="0" smtClean="0">
                <a:ln>
                  <a:noFill/>
                </a:ln>
                <a:solidFill>
                  <a:prstClr val="black"/>
                </a:solidFill>
                <a:effectLst/>
                <a:uLnTx/>
                <a:uFillTx/>
                <a:latin typeface="Times New Roman"/>
                <a:cs typeface="Times New Roman"/>
              </a:rPr>
              <a:t> an </a:t>
            </a:r>
            <a:r>
              <a:rPr kumimoji="0" lang="en-US" sz="2200" i="0" u="none" strike="noStrike" kern="1200" cap="none" spc="0" normalizeH="0" baseline="0" noProof="0" dirty="0" smtClean="0">
                <a:ln>
                  <a:noFill/>
                </a:ln>
                <a:solidFill>
                  <a:srgbClr val="BF5700"/>
                </a:solidFill>
                <a:effectLst/>
                <a:uLnTx/>
                <a:uFillTx/>
                <a:latin typeface="Times New Roman"/>
                <a:cs typeface="Times New Roman"/>
              </a:rPr>
              <a:t>intimidating</a:t>
            </a:r>
            <a:r>
              <a:rPr lang="en-US" sz="2200" dirty="0" smtClean="0">
                <a:solidFill>
                  <a:srgbClr val="BF5700"/>
                </a:solidFill>
                <a:latin typeface="Times New Roman"/>
                <a:cs typeface="Times New Roman"/>
              </a:rPr>
              <a:t>, hostile, or offensive </a:t>
            </a:r>
            <a:r>
              <a:rPr lang="en-US" sz="2200" dirty="0" smtClean="0">
                <a:solidFill>
                  <a:prstClr val="black"/>
                </a:solidFill>
                <a:latin typeface="Times New Roman"/>
                <a:cs typeface="Times New Roman"/>
              </a:rPr>
              <a:t>work or learning environment</a:t>
            </a:r>
          </a:p>
          <a:p>
            <a:pPr marR="0" lvl="0" defTabSz="457200" rtl="0" eaLnBrk="1" fontAlgn="auto" latinLnBrk="0" hangingPunct="1">
              <a:lnSpc>
                <a:spcPct val="100000"/>
              </a:lnSpc>
              <a:spcBef>
                <a:spcPts val="0"/>
              </a:spcBef>
              <a:spcAft>
                <a:spcPts val="0"/>
              </a:spcAft>
              <a:buClrTx/>
              <a:buSzTx/>
              <a:tabLst/>
              <a:defRPr/>
            </a:pPr>
            <a:endParaRPr lang="en-US" sz="2200" dirty="0" smtClean="0">
              <a:solidFill>
                <a:prstClr val="black"/>
              </a:solidFill>
              <a:latin typeface="Times New Roman"/>
              <a:cs typeface="Times New Roman"/>
            </a:endParaRP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smtClean="0">
                <a:solidFill>
                  <a:prstClr val="black"/>
                </a:solidFill>
                <a:latin typeface="Times New Roman"/>
                <a:cs typeface="Times New Roman"/>
              </a:rPr>
              <a:t>Consider circumstances including: </a:t>
            </a:r>
            <a:r>
              <a:rPr lang="en-US" sz="2200" dirty="0" smtClean="0">
                <a:solidFill>
                  <a:srgbClr val="BF5700"/>
                </a:solidFill>
                <a:latin typeface="Times New Roman"/>
                <a:cs typeface="Times New Roman"/>
              </a:rPr>
              <a:t>context of the conduct, frequency, and severity</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i="0" u="none" strike="noStrike" kern="1200" cap="none" spc="0" normalizeH="0" baseline="0" noProof="0" dirty="0">
              <a:ln>
                <a:noFill/>
              </a:ln>
              <a:solidFill>
                <a:prstClr val="black"/>
              </a:solidFill>
              <a:effectLst/>
              <a:uLnTx/>
              <a:uFillTx/>
              <a:latin typeface="Times New Roman"/>
              <a:cs typeface="Times New Roman"/>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3874" y="2129588"/>
            <a:ext cx="4620126" cy="3308685"/>
          </a:xfrm>
          <a:prstGeom prst="rect">
            <a:avLst/>
          </a:prstGeom>
        </p:spPr>
      </p:pic>
    </p:spTree>
    <p:extLst>
      <p:ext uri="{BB962C8B-B14F-4D97-AF65-F5344CB8AC3E}">
        <p14:creationId xmlns:p14="http://schemas.microsoft.com/office/powerpoint/2010/main" val="29021355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05540" y="790295"/>
            <a:ext cx="7332920"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Interplay between Title IX &amp; </a:t>
            </a:r>
            <a:r>
              <a:rPr lang="en-US" sz="2800" b="1" dirty="0" err="1" smtClean="0">
                <a:solidFill>
                  <a:srgbClr val="BF5700"/>
                </a:solidFill>
                <a:latin typeface="Times New Roman" panose="02020603050405020304" pitchFamily="18" charset="0"/>
                <a:cs typeface="Times New Roman" panose="02020603050405020304" pitchFamily="18" charset="0"/>
              </a:rPr>
              <a:t>Clery</a:t>
            </a:r>
            <a:r>
              <a:rPr lang="en-US" sz="2800" b="1" dirty="0" smtClean="0">
                <a:solidFill>
                  <a:srgbClr val="BF5700"/>
                </a:solidFill>
                <a:latin typeface="Times New Roman" panose="02020603050405020304" pitchFamily="18" charset="0"/>
                <a:cs typeface="Times New Roman" panose="02020603050405020304" pitchFamily="18" charset="0"/>
              </a:rPr>
              <a:t> Act</a:t>
            </a:r>
            <a:endParaRPr lang="en-US" sz="2800" b="1" dirty="0">
              <a:solidFill>
                <a:srgbClr val="BF5700"/>
              </a:solidFill>
              <a:latin typeface="Times New Roman" panose="02020603050405020304" pitchFamily="18" charset="0"/>
              <a:cs typeface="Times New Roman" panose="02020603050405020304" pitchFamily="18" charset="0"/>
            </a:endParaRPr>
          </a:p>
        </p:txBody>
      </p:sp>
      <p:sp>
        <p:nvSpPr>
          <p:cNvPr id="6" name="Rectangle 2"/>
          <p:cNvSpPr/>
          <p:nvPr/>
        </p:nvSpPr>
        <p:spPr>
          <a:xfrm>
            <a:off x="671926" y="1851353"/>
            <a:ext cx="7332920" cy="3139321"/>
          </a:xfrm>
          <a:prstGeom prst="rect">
            <a:avLst/>
          </a:prstGeom>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en-US" sz="2200" i="0" u="none" strike="noStrike" kern="1200" cap="none" spc="0" normalizeH="0" baseline="0" noProof="0" dirty="0" smtClean="0">
                <a:ln>
                  <a:noFill/>
                </a:ln>
                <a:solidFill>
                  <a:prstClr val="black"/>
                </a:solidFill>
                <a:effectLst/>
                <a:uLnTx/>
                <a:uFillTx/>
                <a:latin typeface="Times New Roman"/>
                <a:cs typeface="Times New Roman"/>
              </a:rPr>
              <a:t>The </a:t>
            </a:r>
            <a:r>
              <a:rPr kumimoji="0" lang="en-US" sz="2200" i="0" u="none" strike="noStrike" kern="1200" cap="none" spc="0" normalizeH="0" baseline="0" noProof="0" dirty="0" err="1" smtClean="0">
                <a:ln>
                  <a:noFill/>
                </a:ln>
                <a:solidFill>
                  <a:prstClr val="black"/>
                </a:solidFill>
                <a:effectLst/>
                <a:uLnTx/>
                <a:uFillTx/>
                <a:latin typeface="Times New Roman"/>
                <a:cs typeface="Times New Roman"/>
              </a:rPr>
              <a:t>Clery</a:t>
            </a:r>
            <a:r>
              <a:rPr kumimoji="0" lang="en-US" sz="2200" i="0" u="none" strike="noStrike" kern="1200" cap="none" spc="0" normalizeH="0" baseline="0" noProof="0" dirty="0" smtClean="0">
                <a:ln>
                  <a:noFill/>
                </a:ln>
                <a:solidFill>
                  <a:prstClr val="black"/>
                </a:solidFill>
                <a:effectLst/>
                <a:uLnTx/>
                <a:uFillTx/>
                <a:latin typeface="Times New Roman"/>
                <a:cs typeface="Times New Roman"/>
              </a:rPr>
              <a:t> Act</a:t>
            </a:r>
            <a:r>
              <a:rPr kumimoji="0" lang="en-US" sz="2200" i="0" u="none" strike="noStrike" kern="1200" cap="none" spc="0" normalizeH="0" noProof="0" dirty="0" smtClean="0">
                <a:ln>
                  <a:noFill/>
                </a:ln>
                <a:solidFill>
                  <a:prstClr val="black"/>
                </a:solidFill>
                <a:effectLst/>
                <a:uLnTx/>
                <a:uFillTx/>
                <a:latin typeface="Times New Roman"/>
                <a:cs typeface="Times New Roman"/>
              </a:rPr>
              <a:t> is a federal law that requires institutions to </a:t>
            </a:r>
            <a:r>
              <a:rPr kumimoji="0" lang="en-US" sz="2200" i="0" u="none" strike="noStrike" kern="1200" cap="none" spc="0" normalizeH="0" noProof="0" dirty="0" smtClean="0">
                <a:ln>
                  <a:noFill/>
                </a:ln>
                <a:solidFill>
                  <a:srgbClr val="BF5700"/>
                </a:solidFill>
                <a:effectLst/>
                <a:uLnTx/>
                <a:uFillTx/>
                <a:latin typeface="Times New Roman"/>
                <a:cs typeface="Times New Roman"/>
              </a:rPr>
              <a:t>disclose information about crime reported on and around their campuses</a:t>
            </a:r>
          </a:p>
          <a:p>
            <a:pPr marR="0" lvl="0" defTabSz="457200" rtl="0" eaLnBrk="1" fontAlgn="auto" latinLnBrk="0" hangingPunct="1">
              <a:lnSpc>
                <a:spcPct val="100000"/>
              </a:lnSpc>
              <a:spcBef>
                <a:spcPts val="0"/>
              </a:spcBef>
              <a:spcAft>
                <a:spcPts val="0"/>
              </a:spcAft>
              <a:buClrTx/>
              <a:buSzTx/>
              <a:tabLst/>
              <a:defRPr/>
            </a:pPr>
            <a:endParaRPr lang="en-US" sz="2200" dirty="0" smtClean="0">
              <a:solidFill>
                <a:prstClr val="black"/>
              </a:solidFill>
              <a:latin typeface="Times New Roman"/>
              <a:cs typeface="Times New Roman"/>
            </a:endParaRPr>
          </a:p>
          <a:p>
            <a:pPr marR="0" lvl="0" defTabSz="457200" rtl="0" eaLnBrk="1" fontAlgn="auto" latinLnBrk="0" hangingPunct="1">
              <a:lnSpc>
                <a:spcPct val="100000"/>
              </a:lnSpc>
              <a:spcBef>
                <a:spcPts val="0"/>
              </a:spcBef>
              <a:spcAft>
                <a:spcPts val="0"/>
              </a:spcAft>
              <a:buClrTx/>
              <a:buSzTx/>
              <a:tabLst/>
              <a:defRPr/>
            </a:pPr>
            <a:r>
              <a:rPr lang="en-US" sz="2200" dirty="0" smtClean="0">
                <a:solidFill>
                  <a:prstClr val="black"/>
                </a:solidFill>
                <a:latin typeface="Times New Roman"/>
                <a:cs typeface="Times New Roman"/>
              </a:rPr>
              <a:t>Violence Against Women Reauthorization Act of 2013 (VAWA) includes:</a:t>
            </a:r>
          </a:p>
          <a:p>
            <a:pPr marL="342900" indent="-342900">
              <a:buFont typeface="Arial" panose="020B0604020202020204" pitchFamily="34" charset="0"/>
              <a:buChar char="•"/>
              <a:defRPr/>
            </a:pPr>
            <a:r>
              <a:rPr lang="en-US" altLang="zh-CN" sz="2200" dirty="0">
                <a:latin typeface="Times New Roman" panose="02020603050405020304" pitchFamily="18" charset="0"/>
                <a:cs typeface="Times New Roman" panose="02020603050405020304" pitchFamily="18" charset="0"/>
              </a:rPr>
              <a:t>Domestic </a:t>
            </a:r>
            <a:r>
              <a:rPr lang="en-US" altLang="zh-CN" sz="2200" dirty="0" smtClean="0">
                <a:latin typeface="Times New Roman" panose="02020603050405020304" pitchFamily="18" charset="0"/>
                <a:cs typeface="Times New Roman" panose="02020603050405020304" pitchFamily="18" charset="0"/>
              </a:rPr>
              <a:t>Violence</a:t>
            </a:r>
          </a:p>
          <a:p>
            <a:pPr marL="342900" indent="-342900">
              <a:buFont typeface="Arial" panose="020B0604020202020204" pitchFamily="34" charset="0"/>
              <a:buChar char="•"/>
              <a:defRPr/>
            </a:pPr>
            <a:r>
              <a:rPr lang="en-US" altLang="zh-CN" sz="2200" dirty="0" smtClean="0">
                <a:latin typeface="Times New Roman" panose="02020603050405020304" pitchFamily="18" charset="0"/>
                <a:cs typeface="Times New Roman" panose="02020603050405020304" pitchFamily="18" charset="0"/>
              </a:rPr>
              <a:t>Dating Violence</a:t>
            </a:r>
          </a:p>
          <a:p>
            <a:pPr marL="342900" indent="-342900">
              <a:buFont typeface="Arial" panose="020B0604020202020204" pitchFamily="34" charset="0"/>
              <a:buChar char="•"/>
              <a:defRPr/>
            </a:pPr>
            <a:r>
              <a:rPr lang="en-US" altLang="zh-CN" sz="2200" dirty="0" smtClean="0">
                <a:latin typeface="Times New Roman" panose="02020603050405020304" pitchFamily="18" charset="0"/>
                <a:cs typeface="Times New Roman" panose="02020603050405020304" pitchFamily="18" charset="0"/>
              </a:rPr>
              <a:t>Stalking</a:t>
            </a:r>
            <a:endParaRPr lang="en-US" altLang="zh-CN" sz="22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655" y="4990674"/>
            <a:ext cx="5403935" cy="1818420"/>
          </a:xfrm>
          <a:prstGeom prst="rect">
            <a:avLst/>
          </a:prstGeom>
        </p:spPr>
      </p:pic>
    </p:spTree>
    <p:extLst>
      <p:ext uri="{BB962C8B-B14F-4D97-AF65-F5344CB8AC3E}">
        <p14:creationId xmlns:p14="http://schemas.microsoft.com/office/powerpoint/2010/main" val="3616955870"/>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04295" y="1032030"/>
            <a:ext cx="5735411"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BF5700"/>
                </a:solidFill>
                <a:latin typeface="Times New Roman" panose="02020603050405020304" pitchFamily="18" charset="0"/>
                <a:cs typeface="Times New Roman" panose="02020603050405020304" pitchFamily="18" charset="0"/>
              </a:rPr>
              <a:t>Who is responsible Employee?</a:t>
            </a:r>
            <a:br>
              <a:rPr lang="en-US" sz="2800" b="1" dirty="0">
                <a:solidFill>
                  <a:srgbClr val="BF5700"/>
                </a:solidFill>
                <a:latin typeface="Times New Roman" panose="02020603050405020304" pitchFamily="18" charset="0"/>
                <a:cs typeface="Times New Roman" panose="02020603050405020304" pitchFamily="18" charset="0"/>
              </a:rPr>
            </a:br>
            <a:r>
              <a:rPr lang="en-US" sz="1900" dirty="0">
                <a:solidFill>
                  <a:srgbClr val="BF5700"/>
                </a:solidFill>
                <a:latin typeface="Times New Roman" panose="02020603050405020304" pitchFamily="18" charset="0"/>
                <a:cs typeface="Times New Roman" panose="02020603050405020304" pitchFamily="18" charset="0"/>
              </a:rPr>
              <a:t>(HOP 3-3031 and GIC Appendix D)</a:t>
            </a:r>
            <a:endParaRPr lang="en-US" sz="1900" b="1" dirty="0">
              <a:solidFill>
                <a:srgbClr val="BF5700"/>
              </a:solidFill>
              <a:latin typeface="Times New Roman" panose="02020603050405020304" pitchFamily="18" charset="0"/>
              <a:cs typeface="Times New Roman" panose="02020603050405020304" pitchFamily="18" charset="0"/>
            </a:endParaRPr>
          </a:p>
        </p:txBody>
      </p:sp>
      <p:sp>
        <p:nvSpPr>
          <p:cNvPr id="3" name="Content Placeholder 4"/>
          <p:cNvSpPr txBox="1">
            <a:spLocks/>
          </p:cNvSpPr>
          <p:nvPr/>
        </p:nvSpPr>
        <p:spPr>
          <a:xfrm>
            <a:off x="-3978587" y="563834"/>
            <a:ext cx="4652355" cy="53250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926610" y="2240298"/>
            <a:ext cx="3866147" cy="2800767"/>
          </a:xfrm>
          <a:prstGeom prst="rect">
            <a:avLst/>
          </a:prstGeom>
          <a:noFill/>
        </p:spPr>
        <p:txBody>
          <a:bodyPr wrap="square" rtlCol="0">
            <a:spAutoFit/>
          </a:bodyPr>
          <a:lstStyle/>
          <a:p>
            <a:pPr marL="223838" lvl="1" indent="-111125">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Administrators</a:t>
            </a:r>
          </a:p>
          <a:p>
            <a:pPr marL="223838" lvl="1" indent="-111125">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Academic advisors</a:t>
            </a:r>
          </a:p>
          <a:p>
            <a:pPr marL="223838" lvl="1" indent="-111125">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Coaches, and other athletic staff who interact directly with students</a:t>
            </a:r>
          </a:p>
          <a:p>
            <a:pPr marL="223838" lvl="1" indent="-111125">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Residence life directors</a:t>
            </a:r>
          </a:p>
          <a:p>
            <a:pPr marL="223838" lvl="1" indent="-111125">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Resident assistants</a:t>
            </a:r>
          </a:p>
          <a:p>
            <a:pPr marL="223838" lvl="1" indent="-111125">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All supervisory staff</a:t>
            </a:r>
            <a:endParaRPr lang="en-US" sz="2200" dirty="0"/>
          </a:p>
        </p:txBody>
      </p:sp>
      <p:sp>
        <p:nvSpPr>
          <p:cNvPr id="5" name="TextBox 4"/>
          <p:cNvSpPr txBox="1"/>
          <p:nvPr/>
        </p:nvSpPr>
        <p:spPr>
          <a:xfrm>
            <a:off x="4792757" y="2240298"/>
            <a:ext cx="3866147" cy="2462213"/>
          </a:xfrm>
          <a:prstGeom prst="rect">
            <a:avLst/>
          </a:prstGeom>
          <a:noFill/>
        </p:spPr>
        <p:txBody>
          <a:bodyPr wrap="square" rtlCol="0">
            <a:spAutoFit/>
          </a:bodyPr>
          <a:lstStyle/>
          <a:p>
            <a:pPr marL="288925" lvl="1" indent="-176213">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Faculty members, including professors, adjuncts, lecturers, associate/assistant instructors (AIs)</a:t>
            </a:r>
          </a:p>
          <a:p>
            <a:pPr marL="288925" lvl="1" indent="-176213">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Teaching assistants (TAs)</a:t>
            </a:r>
          </a:p>
          <a:p>
            <a:pPr marL="288925" lvl="1" indent="-176213">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Graduate research assistants</a:t>
            </a:r>
          </a:p>
        </p:txBody>
      </p:sp>
      <p:sp>
        <p:nvSpPr>
          <p:cNvPr id="6" name="직사각형 5"/>
          <p:cNvSpPr/>
          <p:nvPr/>
        </p:nvSpPr>
        <p:spPr>
          <a:xfrm>
            <a:off x="673768" y="5138925"/>
            <a:ext cx="8357937" cy="830997"/>
          </a:xfrm>
          <a:prstGeom prst="rect">
            <a:avLst/>
          </a:prstGeom>
        </p:spPr>
        <p:txBody>
          <a:bodyPr wrap="square">
            <a:spAutoFit/>
          </a:bodyPr>
          <a:lstStyle/>
          <a:p>
            <a:pPr lvl="0" algn="ctr">
              <a:defRPr/>
            </a:pPr>
            <a:r>
              <a:rPr lang="en-US" sz="2400" b="1" dirty="0" smtClean="0">
                <a:solidFill>
                  <a:srgbClr val="FF0000"/>
                </a:solidFill>
                <a:latin typeface="Times New Roman" panose="02020603050405020304" pitchFamily="18" charset="0"/>
                <a:cs typeface="Times New Roman" panose="02020603050405020304" pitchFamily="18" charset="0"/>
              </a:rPr>
              <a:t>TA/AI Must </a:t>
            </a:r>
            <a:r>
              <a:rPr lang="en-US" sz="2400" b="1" dirty="0">
                <a:solidFill>
                  <a:srgbClr val="FF0000"/>
                </a:solidFill>
                <a:latin typeface="Times New Roman" panose="02020603050405020304" pitchFamily="18" charset="0"/>
                <a:cs typeface="Times New Roman" panose="02020603050405020304" pitchFamily="18" charset="0"/>
              </a:rPr>
              <a:t>report Title IX related incidents </a:t>
            </a:r>
          </a:p>
          <a:p>
            <a:pPr lvl="0" algn="ctr">
              <a:defRPr/>
            </a:pPr>
            <a:r>
              <a:rPr lang="en-US" sz="2400" b="1" dirty="0">
                <a:solidFill>
                  <a:srgbClr val="FF0000"/>
                </a:solidFill>
                <a:latin typeface="Times New Roman" panose="02020603050405020304" pitchFamily="18" charset="0"/>
                <a:cs typeface="Times New Roman" panose="02020603050405020304" pitchFamily="18" charset="0"/>
              </a:rPr>
              <a:t>(past or present) as a University employee!</a:t>
            </a:r>
          </a:p>
        </p:txBody>
      </p:sp>
    </p:spTree>
    <p:extLst>
      <p:ext uri="{BB962C8B-B14F-4D97-AF65-F5344CB8AC3E}">
        <p14:creationId xmlns:p14="http://schemas.microsoft.com/office/powerpoint/2010/main" val="384455547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2297" y="2791203"/>
            <a:ext cx="7356758" cy="707886"/>
          </a:xfrm>
          <a:prstGeom prst="rect">
            <a:avLst/>
          </a:prstGeom>
          <a:noFill/>
        </p:spPr>
        <p:txBody>
          <a:bodyPr wrap="none" rtlCol="0">
            <a:spAutoFit/>
          </a:bodyPr>
          <a:lstStyle/>
          <a:p>
            <a:r>
              <a:rPr lang="en-US" sz="4000" b="1" dirty="0" smtClean="0">
                <a:solidFill>
                  <a:schemeClr val="bg1"/>
                </a:solidFill>
              </a:rPr>
              <a:t>2. Distress &amp; Disruptive Behaviors</a:t>
            </a:r>
            <a:endParaRPr lang="en-US" sz="4000" b="1" dirty="0">
              <a:solidFill>
                <a:schemeClr val="bg1"/>
              </a:solidFill>
            </a:endParaRPr>
          </a:p>
        </p:txBody>
      </p:sp>
    </p:spTree>
    <p:extLst>
      <p:ext uri="{BB962C8B-B14F-4D97-AF65-F5344CB8AC3E}">
        <p14:creationId xmlns:p14="http://schemas.microsoft.com/office/powerpoint/2010/main" val="158456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35157" y="699770"/>
            <a:ext cx="9414314"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As a Responsible Employee, </a:t>
            </a:r>
            <a:r>
              <a:rPr lang="en-US" sz="2800" b="1" dirty="0">
                <a:solidFill>
                  <a:srgbClr val="BF5700"/>
                </a:solidFill>
                <a:latin typeface="Times New Roman" panose="02020603050405020304" pitchFamily="18" charset="0"/>
                <a:cs typeface="Times New Roman" panose="02020603050405020304" pitchFamily="18" charset="0"/>
              </a:rPr>
              <a:t>t</a:t>
            </a:r>
            <a:r>
              <a:rPr lang="en-US" sz="2800" b="1" dirty="0" smtClean="0">
                <a:solidFill>
                  <a:srgbClr val="BF5700"/>
                </a:solidFill>
                <a:latin typeface="Times New Roman" panose="02020603050405020304" pitchFamily="18" charset="0"/>
                <a:cs typeface="Times New Roman" panose="02020603050405020304" pitchFamily="18" charset="0"/>
              </a:rPr>
              <a:t>o </a:t>
            </a:r>
            <a:r>
              <a:rPr lang="en-US" sz="2800" b="1" dirty="0">
                <a:solidFill>
                  <a:srgbClr val="BF5700"/>
                </a:solidFill>
                <a:latin typeface="Times New Roman" panose="02020603050405020304" pitchFamily="18" charset="0"/>
                <a:cs typeface="Times New Roman" panose="02020603050405020304" pitchFamily="18" charset="0"/>
              </a:rPr>
              <a:t>Whom Do I </a:t>
            </a:r>
            <a:r>
              <a:rPr lang="en-US" sz="2800" b="1" dirty="0" smtClean="0">
                <a:solidFill>
                  <a:srgbClr val="BF5700"/>
                </a:solidFill>
                <a:latin typeface="Times New Roman" panose="02020603050405020304" pitchFamily="18" charset="0"/>
                <a:cs typeface="Times New Roman" panose="02020603050405020304" pitchFamily="18" charset="0"/>
              </a:rPr>
              <a:t>Report?</a:t>
            </a:r>
            <a:endParaRPr lang="en-US" sz="2800" b="1" dirty="0">
              <a:solidFill>
                <a:srgbClr val="BF5700"/>
              </a:solidFill>
              <a:latin typeface="Times New Roman" panose="02020603050405020304" pitchFamily="18" charset="0"/>
              <a:cs typeface="Times New Roman" panose="02020603050405020304" pitchFamily="18" charset="0"/>
            </a:endParaRPr>
          </a:p>
        </p:txBody>
      </p:sp>
      <p:sp>
        <p:nvSpPr>
          <p:cNvPr id="7" name="Content Placeholder 2"/>
          <p:cNvSpPr txBox="1">
            <a:spLocks/>
          </p:cNvSpPr>
          <p:nvPr/>
        </p:nvSpPr>
        <p:spPr>
          <a:xfrm>
            <a:off x="267274" y="1454486"/>
            <a:ext cx="8768442" cy="43687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en-US" sz="1750" b="1" dirty="0" smtClean="0"/>
          </a:p>
          <a:p>
            <a:pPr lvl="1"/>
            <a:r>
              <a:rPr lang="en-US" sz="1750" b="1" dirty="0" smtClean="0">
                <a:latin typeface="Times New Roman" panose="02020603050405020304" pitchFamily="18" charset="0"/>
                <a:cs typeface="Times New Roman" panose="02020603050405020304" pitchFamily="18" charset="0"/>
              </a:rPr>
              <a:t>University Title IX Coordinator   (LaToya Smith)		</a:t>
            </a:r>
          </a:p>
          <a:p>
            <a:pPr marL="457200" lvl="1" indent="0">
              <a:buFont typeface="Arial" panose="020B0604020202020204" pitchFamily="34" charset="0"/>
              <a:buNone/>
            </a:pPr>
            <a:r>
              <a:rPr lang="en-US" sz="1750" b="1" dirty="0" smtClean="0">
                <a:latin typeface="Times New Roman" panose="02020603050405020304" pitchFamily="18" charset="0"/>
                <a:cs typeface="Times New Roman" panose="02020603050405020304" pitchFamily="18" charset="0"/>
              </a:rPr>
              <a:t>	512- 232- 3992       </a:t>
            </a:r>
            <a:r>
              <a:rPr lang="en-US" sz="1750" dirty="0" smtClean="0">
                <a:latin typeface="Times New Roman" panose="02020603050405020304" pitchFamily="18" charset="0"/>
                <a:cs typeface="Times New Roman" panose="02020603050405020304" pitchFamily="18" charset="0"/>
              </a:rPr>
              <a:t>1616 Guadalupe, UTA Suite 2.507   </a:t>
            </a:r>
            <a:r>
              <a:rPr lang="en-US" sz="1750" dirty="0" smtClean="0">
                <a:latin typeface="Times New Roman" panose="02020603050405020304" pitchFamily="18" charset="0"/>
                <a:cs typeface="Times New Roman" panose="02020603050405020304" pitchFamily="18" charset="0"/>
                <a:hlinkClick r:id="rId3"/>
              </a:rPr>
              <a:t>titleix@austin.utexas.edu</a:t>
            </a:r>
            <a:endParaRPr lang="en-US" sz="1750" dirty="0" smtClean="0">
              <a:latin typeface="Times New Roman" panose="02020603050405020304" pitchFamily="18" charset="0"/>
              <a:cs typeface="Times New Roman" panose="02020603050405020304" pitchFamily="18" charset="0"/>
            </a:endParaRPr>
          </a:p>
          <a:p>
            <a:pPr marL="457200" lvl="1" indent="0">
              <a:buFont typeface="Arial" panose="020B0604020202020204" pitchFamily="34" charset="0"/>
              <a:buNone/>
            </a:pPr>
            <a:endParaRPr lang="en-US" sz="1750" dirty="0" smtClean="0">
              <a:latin typeface="Times New Roman" panose="02020603050405020304" pitchFamily="18" charset="0"/>
              <a:cs typeface="Times New Roman" panose="02020603050405020304" pitchFamily="18" charset="0"/>
            </a:endParaRPr>
          </a:p>
          <a:p>
            <a:pPr lvl="1"/>
            <a:r>
              <a:rPr lang="en-US" sz="1750" b="1" dirty="0" smtClean="0">
                <a:latin typeface="Times New Roman" panose="02020603050405020304" pitchFamily="18" charset="0"/>
                <a:cs typeface="Times New Roman" panose="02020603050405020304" pitchFamily="18" charset="0"/>
              </a:rPr>
              <a:t>Deputy Title IX Coordinator (Linda Millstone)  		</a:t>
            </a:r>
          </a:p>
          <a:p>
            <a:pPr marL="457200" lvl="1" indent="0">
              <a:buFont typeface="Arial" panose="020B0604020202020204" pitchFamily="34" charset="0"/>
              <a:buNone/>
            </a:pPr>
            <a:r>
              <a:rPr lang="en-US" sz="1750" b="1" dirty="0" smtClean="0">
                <a:latin typeface="Times New Roman" panose="02020603050405020304" pitchFamily="18" charset="0"/>
                <a:cs typeface="Times New Roman" panose="02020603050405020304" pitchFamily="18" charset="0"/>
              </a:rPr>
              <a:t>	512- 471- 2437       </a:t>
            </a:r>
            <a:r>
              <a:rPr lang="en-US" sz="1750" dirty="0" smtClean="0">
                <a:latin typeface="Times New Roman" panose="02020603050405020304" pitchFamily="18" charset="0"/>
                <a:cs typeface="Times New Roman" panose="02020603050405020304" pitchFamily="18" charset="0"/>
              </a:rPr>
              <a:t>1616 Guadalupe, UTA Suite 2.206   </a:t>
            </a:r>
            <a:r>
              <a:rPr lang="en-US" sz="1750" dirty="0" smtClean="0">
                <a:latin typeface="Times New Roman" panose="02020603050405020304" pitchFamily="18" charset="0"/>
                <a:cs typeface="Times New Roman" panose="02020603050405020304" pitchFamily="18" charset="0"/>
                <a:hlinkClick r:id="rId3"/>
              </a:rPr>
              <a:t>titleix@austin.utexas.edu</a:t>
            </a:r>
            <a:endParaRPr lang="en-US" sz="1750" dirty="0" smtClean="0">
              <a:latin typeface="Times New Roman" panose="02020603050405020304" pitchFamily="18" charset="0"/>
              <a:cs typeface="Times New Roman" panose="02020603050405020304" pitchFamily="18" charset="0"/>
            </a:endParaRPr>
          </a:p>
          <a:p>
            <a:pPr marL="457200" lvl="1" indent="0">
              <a:buFont typeface="Arial" panose="020B0604020202020204" pitchFamily="34" charset="0"/>
              <a:buNone/>
            </a:pPr>
            <a:endParaRPr lang="en-US" sz="1750" dirty="0" smtClean="0">
              <a:latin typeface="Times New Roman" panose="02020603050405020304" pitchFamily="18" charset="0"/>
              <a:cs typeface="Times New Roman" panose="02020603050405020304" pitchFamily="18" charset="0"/>
            </a:endParaRPr>
          </a:p>
          <a:p>
            <a:pPr lvl="1"/>
            <a:r>
              <a:rPr lang="en-US" sz="1750" b="1" dirty="0" smtClean="0">
                <a:latin typeface="Times New Roman" panose="02020603050405020304" pitchFamily="18" charset="0"/>
                <a:cs typeface="Times New Roman" panose="02020603050405020304" pitchFamily="18" charset="0"/>
              </a:rPr>
              <a:t>Deputy Title IX Coordinator for Students  (Doug Garrard)  	</a:t>
            </a:r>
          </a:p>
          <a:p>
            <a:pPr marL="457200" lvl="1" indent="0">
              <a:buFont typeface="Arial" panose="020B0604020202020204" pitchFamily="34" charset="0"/>
              <a:buNone/>
            </a:pPr>
            <a:r>
              <a:rPr lang="en-US" sz="1750" b="1" dirty="0" smtClean="0">
                <a:latin typeface="Times New Roman" panose="02020603050405020304" pitchFamily="18" charset="0"/>
                <a:cs typeface="Times New Roman" panose="02020603050405020304" pitchFamily="18" charset="0"/>
              </a:rPr>
              <a:t>	512 471- 5017        </a:t>
            </a:r>
            <a:r>
              <a:rPr lang="en-US" sz="1750" dirty="0" smtClean="0">
                <a:latin typeface="Times New Roman" panose="02020603050405020304" pitchFamily="18" charset="0"/>
                <a:cs typeface="Times New Roman" panose="02020603050405020304" pitchFamily="18" charset="0"/>
              </a:rPr>
              <a:t>Student Emergency Services, 100 W. Dean Keaton,  SSB 4.104</a:t>
            </a:r>
          </a:p>
          <a:p>
            <a:pPr marL="457200" lvl="1" indent="0">
              <a:buNone/>
            </a:pPr>
            <a:r>
              <a:rPr lang="en-US" sz="1750" b="1" dirty="0">
                <a:latin typeface="Times New Roman" panose="02020603050405020304" pitchFamily="18" charset="0"/>
                <a:cs typeface="Times New Roman" panose="02020603050405020304" pitchFamily="18" charset="0"/>
              </a:rPr>
              <a:t> </a:t>
            </a:r>
            <a:r>
              <a:rPr lang="en-US" sz="1750" b="1" dirty="0" smtClean="0">
                <a:latin typeface="Times New Roman" panose="02020603050405020304" pitchFamily="18" charset="0"/>
                <a:cs typeface="Times New Roman" panose="02020603050405020304" pitchFamily="18" charset="0"/>
              </a:rPr>
              <a:t>       </a:t>
            </a:r>
            <a:r>
              <a:rPr lang="en-US" altLang="zh-CN" sz="1750" dirty="0" smtClean="0">
                <a:latin typeface="Times New Roman" panose="02020603050405020304" pitchFamily="18" charset="0"/>
                <a:cs typeface="Times New Roman" panose="02020603050405020304" pitchFamily="18" charset="0"/>
                <a:hlinkClick r:id="rId4"/>
              </a:rPr>
              <a:t>studentemergency@austin.utexas.edu</a:t>
            </a:r>
            <a:endParaRPr lang="en-US" altLang="zh-CN" sz="1750" dirty="0" smtClean="0">
              <a:latin typeface="Times New Roman" panose="02020603050405020304" pitchFamily="18" charset="0"/>
              <a:cs typeface="Times New Roman" panose="02020603050405020304" pitchFamily="18" charset="0"/>
            </a:endParaRPr>
          </a:p>
          <a:p>
            <a:pPr marL="457200" lvl="1" indent="0">
              <a:buNone/>
            </a:pPr>
            <a:endParaRPr lang="en-US" sz="1750" b="1" dirty="0" smtClean="0">
              <a:latin typeface="Times New Roman" panose="02020603050405020304" pitchFamily="18" charset="0"/>
              <a:cs typeface="Times New Roman" panose="02020603050405020304" pitchFamily="18" charset="0"/>
            </a:endParaRPr>
          </a:p>
          <a:p>
            <a:pPr lvl="1"/>
            <a:r>
              <a:rPr lang="en-US" sz="1750" b="1" dirty="0" smtClean="0">
                <a:latin typeface="Times New Roman" panose="02020603050405020304" pitchFamily="18" charset="0"/>
                <a:cs typeface="Times New Roman" panose="02020603050405020304" pitchFamily="18" charset="0"/>
              </a:rPr>
              <a:t>Deputy Title IX Coordinator for Faculty/Staff 	 </a:t>
            </a:r>
          </a:p>
          <a:p>
            <a:pPr marL="457200" lvl="1" indent="0">
              <a:buFont typeface="Arial" panose="020B0604020202020204" pitchFamily="34" charset="0"/>
              <a:buNone/>
            </a:pPr>
            <a:r>
              <a:rPr lang="en-US" sz="1750" b="1" dirty="0" smtClean="0">
                <a:latin typeface="Times New Roman" panose="02020603050405020304" pitchFamily="18" charset="0"/>
                <a:cs typeface="Times New Roman" panose="02020603050405020304" pitchFamily="18" charset="0"/>
              </a:rPr>
              <a:t>	512- 471- 1849</a:t>
            </a:r>
          </a:p>
          <a:p>
            <a:pPr marL="457200" lvl="1" indent="0">
              <a:buFont typeface="Arial" panose="020B0604020202020204" pitchFamily="34" charset="0"/>
              <a:buNone/>
            </a:pPr>
            <a:r>
              <a:rPr lang="en-US" sz="1750" dirty="0" smtClean="0">
                <a:latin typeface="Times New Roman" panose="02020603050405020304" pitchFamily="18" charset="0"/>
                <a:cs typeface="Times New Roman" panose="02020603050405020304" pitchFamily="18" charset="0"/>
              </a:rPr>
              <a:t>	Office for Inclusion and Equity, 101 East 27</a:t>
            </a:r>
            <a:r>
              <a:rPr lang="en-US" sz="1750" baseline="30000" dirty="0" smtClean="0">
                <a:latin typeface="Times New Roman" panose="02020603050405020304" pitchFamily="18" charset="0"/>
                <a:cs typeface="Times New Roman" panose="02020603050405020304" pitchFamily="18" charset="0"/>
              </a:rPr>
              <a:t>th</a:t>
            </a:r>
            <a:r>
              <a:rPr lang="en-US" sz="1750" dirty="0" smtClean="0">
                <a:latin typeface="Times New Roman" panose="02020603050405020304" pitchFamily="18" charset="0"/>
                <a:cs typeface="Times New Roman" panose="02020603050405020304" pitchFamily="18" charset="0"/>
              </a:rPr>
              <a:t>, NOA 4.302   </a:t>
            </a:r>
            <a:r>
              <a:rPr lang="en-US" sz="1750" dirty="0" smtClean="0">
                <a:latin typeface="Times New Roman" panose="02020603050405020304" pitchFamily="18" charset="0"/>
                <a:cs typeface="Times New Roman" panose="02020603050405020304" pitchFamily="18" charset="0"/>
                <a:hlinkClick r:id="rId5"/>
              </a:rPr>
              <a:t>equity@utexas.edu</a:t>
            </a:r>
            <a:endParaRPr lang="en-US" sz="1750" dirty="0" smtClean="0">
              <a:latin typeface="Times New Roman" panose="02020603050405020304" pitchFamily="18" charset="0"/>
              <a:cs typeface="Times New Roman" panose="02020603050405020304" pitchFamily="18" charset="0"/>
            </a:endParaRPr>
          </a:p>
          <a:p>
            <a:pPr marL="914400" lvl="2" indent="0">
              <a:buFont typeface="Arial" panose="020B0604020202020204" pitchFamily="34" charset="0"/>
              <a:buNone/>
            </a:pPr>
            <a:endParaRPr lang="en-US" sz="1750" dirty="0" smtClean="0"/>
          </a:p>
          <a:p>
            <a:pPr marL="914400" lvl="2" indent="0">
              <a:buFont typeface="Arial" panose="020B0604020202020204" pitchFamily="34" charset="0"/>
              <a:buNone/>
            </a:pPr>
            <a:endParaRPr lang="en-US" sz="1750" dirty="0"/>
          </a:p>
        </p:txBody>
      </p:sp>
      <p:pic>
        <p:nvPicPr>
          <p:cNvPr id="8"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958904"/>
            <a:ext cx="9144000" cy="899096"/>
          </a:xfrm>
          <a:prstGeom prst="rect">
            <a:avLst/>
          </a:prstGeom>
        </p:spPr>
      </p:pic>
    </p:spTree>
    <p:extLst>
      <p:ext uri="{BB962C8B-B14F-4D97-AF65-F5344CB8AC3E}">
        <p14:creationId xmlns:p14="http://schemas.microsoft.com/office/powerpoint/2010/main" val="420151244"/>
      </p:ext>
    </p:extLst>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306093" y="1146411"/>
            <a:ext cx="4531815"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BF5700"/>
                </a:solidFill>
                <a:latin typeface="Times New Roman" panose="02020603050405020304" pitchFamily="18" charset="0"/>
                <a:cs typeface="Times New Roman" panose="02020603050405020304" pitchFamily="18" charset="0"/>
              </a:rPr>
              <a:t>Who handles the report?</a:t>
            </a:r>
          </a:p>
        </p:txBody>
      </p:sp>
      <p:cxnSp>
        <p:nvCxnSpPr>
          <p:cNvPr id="8" name="직선 화살표 연결선 7"/>
          <p:cNvCxnSpPr>
            <a:stCxn id="5" idx="4"/>
          </p:cNvCxnSpPr>
          <p:nvPr/>
        </p:nvCxnSpPr>
        <p:spPr>
          <a:xfrm>
            <a:off x="2299270" y="4141357"/>
            <a:ext cx="2310499" cy="1126338"/>
          </a:xfrm>
          <a:prstGeom prst="straightConnector1">
            <a:avLst/>
          </a:prstGeom>
          <a:solidFill>
            <a:schemeClr val="bg1">
              <a:alpha val="40000"/>
            </a:schemeClr>
          </a:solidFill>
          <a:ln w="57150">
            <a:solidFill>
              <a:schemeClr val="accent1">
                <a:lumMod val="60000"/>
                <a:lumOff val="40000"/>
              </a:schemeClr>
            </a:solidFill>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직선 화살표 연결선 8"/>
          <p:cNvCxnSpPr/>
          <p:nvPr/>
        </p:nvCxnSpPr>
        <p:spPr>
          <a:xfrm flipH="1">
            <a:off x="2037469" y="4153042"/>
            <a:ext cx="23942" cy="1183645"/>
          </a:xfrm>
          <a:prstGeom prst="straightConnector1">
            <a:avLst/>
          </a:prstGeom>
          <a:solidFill>
            <a:schemeClr val="bg1">
              <a:alpha val="40000"/>
            </a:schemeClr>
          </a:solidFill>
          <a:ln w="57150">
            <a:solidFill>
              <a:schemeClr val="accent1">
                <a:lumMod val="60000"/>
                <a:lumOff val="40000"/>
              </a:schemeClr>
            </a:solidFill>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cxnSp>
      <p:cxnSp>
        <p:nvCxnSpPr>
          <p:cNvPr id="10" name="직선 화살표 연결선 9"/>
          <p:cNvCxnSpPr/>
          <p:nvPr/>
        </p:nvCxnSpPr>
        <p:spPr>
          <a:xfrm flipH="1">
            <a:off x="4633711" y="4141357"/>
            <a:ext cx="2217794" cy="1126338"/>
          </a:xfrm>
          <a:prstGeom prst="straightConnector1">
            <a:avLst/>
          </a:prstGeom>
          <a:solidFill>
            <a:schemeClr val="bg1">
              <a:alpha val="40000"/>
            </a:schemeClr>
          </a:solidFill>
          <a:ln w="57150">
            <a:solidFill>
              <a:schemeClr val="accent1">
                <a:lumMod val="60000"/>
                <a:lumOff val="40000"/>
              </a:schemeClr>
            </a:solidFill>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cxnSp>
      <p:grpSp>
        <p:nvGrpSpPr>
          <p:cNvPr id="33" name="그룹 32"/>
          <p:cNvGrpSpPr/>
          <p:nvPr/>
        </p:nvGrpSpPr>
        <p:grpSpPr>
          <a:xfrm>
            <a:off x="1384870" y="2312557"/>
            <a:ext cx="1828800" cy="1828800"/>
            <a:chOff x="1289338" y="2192571"/>
            <a:chExt cx="1828800" cy="1828800"/>
          </a:xfrm>
        </p:grpSpPr>
        <p:sp>
          <p:nvSpPr>
            <p:cNvPr id="5" name="순서도: 연결자 4"/>
            <p:cNvSpPr/>
            <p:nvPr/>
          </p:nvSpPr>
          <p:spPr>
            <a:xfrm>
              <a:off x="1289338" y="2192571"/>
              <a:ext cx="1828800" cy="1828800"/>
            </a:xfrm>
            <a:prstGeom prst="flowChartConnector">
              <a:avLst/>
            </a:prstGeom>
            <a:solidFill>
              <a:schemeClr val="accent2">
                <a:lumMod val="60000"/>
                <a:lumOff val="40000"/>
              </a:schemeClr>
            </a:solidFill>
            <a:ln>
              <a:headEnd type="none" w="med" len="med"/>
              <a:tailEnd type="none" w="med" len="med"/>
            </a:ln>
            <a:effectLst>
              <a:outerShdw blurRad="76200" dir="18900000" sy="23000" kx="-1200000" algn="bl" rotWithShape="0">
                <a:prstClr val="black">
                  <a:alpha val="20000"/>
                </a:prstClr>
              </a:outerShdw>
            </a:effectLst>
            <a:scene3d>
              <a:camera prst="orthographicFront">
                <a:rot lat="0" lon="0" rev="0"/>
              </a:camera>
              <a:lightRig rig="threePt" dir="t">
                <a:rot lat="0" lon="0" rev="1200000"/>
              </a:lightRig>
            </a:scene3d>
            <a:sp3d>
              <a:bevelT/>
            </a:sp3d>
          </p:spPr>
          <p:style>
            <a:lnRef idx="0">
              <a:schemeClr val="accent3"/>
            </a:lnRef>
            <a:fillRef idx="3">
              <a:schemeClr val="accent3"/>
            </a:fillRef>
            <a:effectRef idx="3">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latinLnBrk="0">
                <a:lnSpc>
                  <a:spcPct val="110000"/>
                </a:lnSpc>
                <a:spcBef>
                  <a:spcPct val="0"/>
                </a:spcBef>
                <a:spcAft>
                  <a:spcPct val="0"/>
                </a:spcAft>
                <a:buClr>
                  <a:srgbClr val="7F7F7F"/>
                </a:buClr>
                <a:buSzPct val="140000"/>
                <a:tabLst>
                  <a:tab pos="5647968" algn="l"/>
                </a:tabLst>
                <a:defRPr/>
              </a:pPr>
              <a:endParaRPr lang="en-US" altLang="ko-KR" sz="800" dirty="0">
                <a:solidFill>
                  <a:srgbClr val="BF5700"/>
                </a:solidFill>
                <a:latin typeface="현대하모니 M" pitchFamily="18" charset="-127"/>
                <a:ea typeface="현대하모니 M" pitchFamily="18" charset="-127"/>
                <a:cs typeface="Tahoma" pitchFamily="34" charset="0"/>
              </a:endParaRPr>
            </a:p>
          </p:txBody>
        </p:sp>
        <p:sp>
          <p:nvSpPr>
            <p:cNvPr id="12" name="TextBox 11"/>
            <p:cNvSpPr txBox="1"/>
            <p:nvPr/>
          </p:nvSpPr>
          <p:spPr>
            <a:xfrm>
              <a:off x="1444849" y="2476798"/>
              <a:ext cx="1517777" cy="1260345"/>
            </a:xfrm>
            <a:prstGeom prst="rect">
              <a:avLst/>
            </a:prstGeom>
            <a:noFill/>
          </p:spPr>
          <p:txBody>
            <a:bodyPr wrap="square" rtlCol="0">
              <a:spAutoFit/>
            </a:bodyPr>
            <a:lstStyle/>
            <a:p>
              <a:pPr algn="ctr" fontAlgn="base">
                <a:lnSpc>
                  <a:spcPct val="110000"/>
                </a:lnSpc>
                <a:spcBef>
                  <a:spcPct val="0"/>
                </a:spcBef>
                <a:spcAft>
                  <a:spcPct val="0"/>
                </a:spcAft>
                <a:buClr>
                  <a:srgbClr val="7F7F7F"/>
                </a:buClr>
                <a:buSzPct val="140000"/>
                <a:tabLst>
                  <a:tab pos="5647968" algn="l"/>
                </a:tabLst>
                <a:defRPr/>
              </a:pPr>
              <a:r>
                <a:rPr lang="en-US" sz="2300" dirty="0">
                  <a:latin typeface="Times New Roman" panose="02020603050405020304" pitchFamily="18" charset="0"/>
                  <a:cs typeface="Times New Roman" panose="02020603050405020304" pitchFamily="18" charset="0"/>
                </a:rPr>
                <a:t>Office for Inclusion and Equity</a:t>
              </a:r>
              <a:endParaRPr lang="ko-KR" altLang="en-US" sz="2300" dirty="0">
                <a:latin typeface="Times New Roman" panose="02020603050405020304" pitchFamily="18" charset="0"/>
                <a:cs typeface="Times New Roman" panose="02020603050405020304" pitchFamily="18" charset="0"/>
              </a:endParaRPr>
            </a:p>
          </p:txBody>
        </p:sp>
      </p:grpSp>
      <p:grpSp>
        <p:nvGrpSpPr>
          <p:cNvPr id="19" name="그룹 18"/>
          <p:cNvGrpSpPr/>
          <p:nvPr/>
        </p:nvGrpSpPr>
        <p:grpSpPr>
          <a:xfrm>
            <a:off x="5913163" y="2312557"/>
            <a:ext cx="1828800" cy="1828800"/>
            <a:chOff x="5913163" y="2330922"/>
            <a:chExt cx="2103120" cy="2103120"/>
          </a:xfrm>
        </p:grpSpPr>
        <p:sp>
          <p:nvSpPr>
            <p:cNvPr id="16" name="순서도: 연결자 15"/>
            <p:cNvSpPr/>
            <p:nvPr/>
          </p:nvSpPr>
          <p:spPr>
            <a:xfrm>
              <a:off x="5913163" y="2330922"/>
              <a:ext cx="2103120" cy="2103120"/>
            </a:xfrm>
            <a:prstGeom prst="flowChartConnector">
              <a:avLst/>
            </a:prstGeom>
            <a:solidFill>
              <a:schemeClr val="accent2">
                <a:lumMod val="60000"/>
                <a:lumOff val="40000"/>
              </a:schemeClr>
            </a:solidFill>
            <a:ln>
              <a:headEnd type="none" w="med" len="med"/>
              <a:tailEnd type="none" w="med" len="med"/>
            </a:ln>
            <a:effectLst>
              <a:outerShdw blurRad="76200" dir="18900000" sy="23000" kx="-1200000" algn="bl" rotWithShape="0">
                <a:prstClr val="black">
                  <a:alpha val="20000"/>
                </a:prstClr>
              </a:outerShdw>
            </a:effectLst>
            <a:scene3d>
              <a:camera prst="orthographicFront">
                <a:rot lat="0" lon="0" rev="0"/>
              </a:camera>
              <a:lightRig rig="threePt" dir="t">
                <a:rot lat="0" lon="0" rev="1200000"/>
              </a:lightRig>
            </a:scene3d>
            <a:sp3d>
              <a:bevelT/>
            </a:sp3d>
          </p:spPr>
          <p:style>
            <a:lnRef idx="0">
              <a:schemeClr val="accent3"/>
            </a:lnRef>
            <a:fillRef idx="3">
              <a:schemeClr val="accent3"/>
            </a:fillRef>
            <a:effectRef idx="3">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latinLnBrk="0">
                <a:lnSpc>
                  <a:spcPct val="110000"/>
                </a:lnSpc>
                <a:spcBef>
                  <a:spcPct val="0"/>
                </a:spcBef>
                <a:spcAft>
                  <a:spcPct val="0"/>
                </a:spcAft>
                <a:buClr>
                  <a:srgbClr val="7F7F7F"/>
                </a:buClr>
                <a:buSzPct val="140000"/>
                <a:tabLst>
                  <a:tab pos="5647968" algn="l"/>
                </a:tabLst>
                <a:defRPr/>
              </a:pPr>
              <a:endParaRPr lang="en-US" altLang="ko-KR" sz="800" dirty="0">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atin typeface="현대하모니 M" pitchFamily="18" charset="-127"/>
                <a:ea typeface="현대하모니 M" pitchFamily="18" charset="-127"/>
                <a:cs typeface="Tahoma" pitchFamily="34" charset="0"/>
              </a:endParaRPr>
            </a:p>
          </p:txBody>
        </p:sp>
        <p:sp>
          <p:nvSpPr>
            <p:cNvPr id="17" name="TextBox 16"/>
            <p:cNvSpPr txBox="1"/>
            <p:nvPr/>
          </p:nvSpPr>
          <p:spPr>
            <a:xfrm>
              <a:off x="6018044" y="2669459"/>
              <a:ext cx="1893357" cy="1260345"/>
            </a:xfrm>
            <a:prstGeom prst="rect">
              <a:avLst/>
            </a:prstGeom>
            <a:noFill/>
          </p:spPr>
          <p:txBody>
            <a:bodyPr wrap="square" rtlCol="0">
              <a:spAutoFit/>
            </a:bodyPr>
            <a:lstStyle/>
            <a:p>
              <a:pPr algn="ctr" fontAlgn="base">
                <a:lnSpc>
                  <a:spcPct val="110000"/>
                </a:lnSpc>
                <a:spcBef>
                  <a:spcPct val="0"/>
                </a:spcBef>
                <a:spcAft>
                  <a:spcPct val="0"/>
                </a:spcAft>
                <a:buClr>
                  <a:srgbClr val="7F7F7F"/>
                </a:buClr>
                <a:buSzPct val="140000"/>
                <a:tabLst>
                  <a:tab pos="5647968" algn="l"/>
                </a:tabLst>
                <a:defRPr/>
              </a:pPr>
              <a:r>
                <a:rPr lang="en-US" sz="2300" dirty="0">
                  <a:latin typeface="Times New Roman" panose="02020603050405020304" pitchFamily="18" charset="0"/>
                  <a:cs typeface="Times New Roman" panose="02020603050405020304" pitchFamily="18" charset="0"/>
                </a:rPr>
                <a:t>Office of the Dean of Students</a:t>
              </a:r>
              <a:endParaRPr lang="ko-KR" altLang="en-US" sz="2300" dirty="0">
                <a:latin typeface="Times New Roman" panose="02020603050405020304" pitchFamily="18" charset="0"/>
                <a:cs typeface="Times New Roman" panose="02020603050405020304" pitchFamily="18" charset="0"/>
              </a:endParaRPr>
            </a:p>
          </p:txBody>
        </p:sp>
      </p:grpSp>
      <p:cxnSp>
        <p:nvCxnSpPr>
          <p:cNvPr id="24" name="직선 화살표 연결선 23"/>
          <p:cNvCxnSpPr/>
          <p:nvPr/>
        </p:nvCxnSpPr>
        <p:spPr>
          <a:xfrm>
            <a:off x="6977084" y="4153042"/>
            <a:ext cx="47884" cy="1126338"/>
          </a:xfrm>
          <a:prstGeom prst="straightConnector1">
            <a:avLst/>
          </a:prstGeom>
          <a:solidFill>
            <a:schemeClr val="bg1">
              <a:alpha val="40000"/>
            </a:schemeClr>
          </a:solidFill>
          <a:ln w="57150">
            <a:solidFill>
              <a:schemeClr val="accent1">
                <a:lumMod val="60000"/>
                <a:lumOff val="40000"/>
              </a:schemeClr>
            </a:solidFill>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cxnSp>
      <p:sp>
        <p:nvSpPr>
          <p:cNvPr id="29" name="TextBox 28"/>
          <p:cNvSpPr txBox="1"/>
          <p:nvPr/>
        </p:nvSpPr>
        <p:spPr>
          <a:xfrm>
            <a:off x="839281" y="5305682"/>
            <a:ext cx="2218877"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Faculty &amp; Staff</a:t>
            </a:r>
          </a:p>
        </p:txBody>
      </p:sp>
      <p:sp>
        <p:nvSpPr>
          <p:cNvPr id="31" name="TextBox 30"/>
          <p:cNvSpPr txBox="1"/>
          <p:nvPr/>
        </p:nvSpPr>
        <p:spPr>
          <a:xfrm>
            <a:off x="6421898" y="5244498"/>
            <a:ext cx="1212191"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Student</a:t>
            </a:r>
          </a:p>
        </p:txBody>
      </p:sp>
      <p:sp>
        <p:nvSpPr>
          <p:cNvPr id="32" name="TextBox 31"/>
          <p:cNvSpPr txBox="1"/>
          <p:nvPr/>
        </p:nvSpPr>
        <p:spPr>
          <a:xfrm>
            <a:off x="3472208" y="5337099"/>
            <a:ext cx="2587568" cy="830997"/>
          </a:xfrm>
          <a:prstGeom prst="rect">
            <a:avLst/>
          </a:prstGeom>
          <a:noFill/>
        </p:spPr>
        <p:txBody>
          <a:bodyPr wrap="none" rtlCol="0">
            <a:spAutoFit/>
          </a:bodyPr>
          <a:lstStyle>
            <a:defPPr>
              <a:defRPr lang="en-US"/>
            </a:defPPr>
            <a:lvl1pPr>
              <a:defRPr sz="2400" b="1">
                <a:latin typeface="Times New Roman" panose="02020603050405020304" pitchFamily="18" charset="0"/>
                <a:cs typeface="Times New Roman" panose="02020603050405020304" pitchFamily="18" charset="0"/>
              </a:defRPr>
            </a:lvl1pPr>
          </a:lstStyle>
          <a:p>
            <a:pPr algn="ctr"/>
            <a:r>
              <a:rPr lang="en-US" dirty="0"/>
              <a:t>Student Employee</a:t>
            </a:r>
          </a:p>
          <a:p>
            <a:pPr algn="ctr"/>
            <a:r>
              <a:rPr lang="en-US" dirty="0"/>
              <a:t>(TA, GRA)</a:t>
            </a:r>
          </a:p>
        </p:txBody>
      </p:sp>
    </p:spTree>
    <p:extLst>
      <p:ext uri="{BB962C8B-B14F-4D97-AF65-F5344CB8AC3E}">
        <p14:creationId xmlns:p14="http://schemas.microsoft.com/office/powerpoint/2010/main" val="9478970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anim calcmode="lin" valueType="num">
                                      <p:cBhvr>
                                        <p:cTn id="15" dur="1000" fill="hold"/>
                                        <p:tgtEl>
                                          <p:spTgt spid="32"/>
                                        </p:tgtEl>
                                        <p:attrNameLst>
                                          <p:attrName>ppt_x</p:attrName>
                                        </p:attrNameLst>
                                      </p:cBhvr>
                                      <p:tavLst>
                                        <p:tav tm="0">
                                          <p:val>
                                            <p:strVal val="#ppt_x"/>
                                          </p:val>
                                        </p:tav>
                                        <p:tav tm="100000">
                                          <p:val>
                                            <p:strVal val="#ppt_x"/>
                                          </p:val>
                                        </p:tav>
                                      </p:tavLst>
                                    </p:anim>
                                    <p:anim calcmode="lin" valueType="num">
                                      <p:cBhvr>
                                        <p:cTn id="1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p:cNvSpPr txBox="1">
            <a:spLocks/>
          </p:cNvSpPr>
          <p:nvPr/>
        </p:nvSpPr>
        <p:spPr>
          <a:xfrm>
            <a:off x="412940" y="1297760"/>
            <a:ext cx="4652355" cy="53250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887890" y="1880337"/>
            <a:ext cx="7387211" cy="3785652"/>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Office for Inclusion and Equity handles complaints when the Respondent is a </a:t>
            </a:r>
            <a:r>
              <a:rPr lang="en-US" altLang="zh-CN" sz="2400" b="1" dirty="0">
                <a:latin typeface="Times New Roman" panose="02020603050405020304" pitchFamily="18" charset="0"/>
                <a:cs typeface="Times New Roman" panose="02020603050405020304" pitchFamily="18" charset="0"/>
              </a:rPr>
              <a:t>Faculty or Staff </a:t>
            </a:r>
            <a:r>
              <a:rPr lang="en-US" altLang="zh-CN" sz="2400" dirty="0">
                <a:latin typeface="Times New Roman" panose="02020603050405020304" pitchFamily="18" charset="0"/>
                <a:cs typeface="Times New Roman" panose="02020603050405020304" pitchFamily="18" charset="0"/>
              </a:rPr>
              <a:t>member, a contractor, etc. </a:t>
            </a: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Office of the Dean of Students handles complaints when the Respondent is a </a:t>
            </a:r>
            <a:r>
              <a:rPr lang="en-US" altLang="zh-CN" sz="2400" b="1" dirty="0" smtClean="0">
                <a:latin typeface="Times New Roman" panose="02020603050405020304" pitchFamily="18" charset="0"/>
                <a:cs typeface="Times New Roman" panose="02020603050405020304" pitchFamily="18" charset="0"/>
              </a:rPr>
              <a:t>Student</a:t>
            </a:r>
          </a:p>
          <a:p>
            <a:pPr marL="342900" indent="-342900">
              <a:buFont typeface="Arial" panose="020B0604020202020204" pitchFamily="34" charset="0"/>
              <a:buChar char="•"/>
            </a:pPr>
            <a:endParaRPr lang="en-US" altLang="zh-CN"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When the Respondent is a </a:t>
            </a:r>
            <a:r>
              <a:rPr lang="en-US" altLang="zh-CN" sz="2400" b="1" dirty="0">
                <a:latin typeface="Times New Roman" panose="02020603050405020304" pitchFamily="18" charset="0"/>
                <a:cs typeface="Times New Roman" panose="02020603050405020304" pitchFamily="18" charset="0"/>
              </a:rPr>
              <a:t>Student Employee </a:t>
            </a:r>
            <a:r>
              <a:rPr lang="en-US" altLang="zh-CN" sz="2400" dirty="0">
                <a:latin typeface="Times New Roman" panose="02020603050405020304" pitchFamily="18" charset="0"/>
                <a:cs typeface="Times New Roman" panose="02020603050405020304" pitchFamily="18" charset="0"/>
              </a:rPr>
              <a:t>(TA, GRA, etc.), these two entities collaborate on the </a:t>
            </a:r>
            <a:r>
              <a:rPr lang="en-US" altLang="zh-CN" sz="2400" dirty="0" smtClean="0">
                <a:latin typeface="Times New Roman" panose="02020603050405020304" pitchFamily="18" charset="0"/>
                <a:cs typeface="Times New Roman" panose="02020603050405020304" pitchFamily="18" charset="0"/>
              </a:rPr>
              <a:t>investigation</a:t>
            </a:r>
            <a:endParaRPr lang="en-US" altLang="zh-CN" sz="2400"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2306093" y="834177"/>
            <a:ext cx="4531815"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BF5700"/>
                </a:solidFill>
                <a:latin typeface="Times New Roman" panose="02020603050405020304" pitchFamily="18" charset="0"/>
                <a:cs typeface="Times New Roman" panose="02020603050405020304" pitchFamily="18" charset="0"/>
              </a:rPr>
              <a:t>Who handles the report?</a:t>
            </a:r>
          </a:p>
        </p:txBody>
      </p:sp>
    </p:spTree>
    <p:extLst>
      <p:ext uri="{BB962C8B-B14F-4D97-AF65-F5344CB8AC3E}">
        <p14:creationId xmlns:p14="http://schemas.microsoft.com/office/powerpoint/2010/main" val="87521165"/>
      </p:ext>
    </p:extLst>
  </p:cSld>
  <p:clrMapOvr>
    <a:masterClrMapping/>
  </p:clrMapOvr>
  <p:transition spd="med">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p:cNvSpPr txBox="1">
            <a:spLocks/>
          </p:cNvSpPr>
          <p:nvPr/>
        </p:nvSpPr>
        <p:spPr>
          <a:xfrm>
            <a:off x="412940" y="1297760"/>
            <a:ext cx="4652355" cy="53250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b="1"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2306093" y="834177"/>
            <a:ext cx="4531815"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BF5700"/>
                </a:solidFill>
                <a:latin typeface="Times New Roman" panose="02020603050405020304" pitchFamily="18" charset="0"/>
                <a:cs typeface="Times New Roman" panose="02020603050405020304" pitchFamily="18" charset="0"/>
              </a:rPr>
              <a:t>Who handles the report?</a:t>
            </a:r>
          </a:p>
        </p:txBody>
      </p:sp>
      <p:sp>
        <p:nvSpPr>
          <p:cNvPr id="6" name="文本框 5"/>
          <p:cNvSpPr txBox="1"/>
          <p:nvPr/>
        </p:nvSpPr>
        <p:spPr>
          <a:xfrm>
            <a:off x="1018880" y="1880337"/>
            <a:ext cx="7125232" cy="4462760"/>
          </a:xfrm>
          <a:prstGeom prst="rect">
            <a:avLst/>
          </a:prstGeom>
          <a:noFill/>
        </p:spPr>
        <p:txBody>
          <a:bodyPr wrap="square" rtlCol="0">
            <a:spAutoFit/>
          </a:bodyPr>
          <a:lstStyle/>
          <a:p>
            <a:r>
              <a:rPr lang="en-US" altLang="zh-CN" sz="2400" b="1" dirty="0" smtClean="0">
                <a:latin typeface="Times New Roman" panose="02020603050405020304" pitchFamily="18" charset="0"/>
                <a:cs typeface="Times New Roman" panose="02020603050405020304" pitchFamily="18" charset="0"/>
              </a:rPr>
              <a:t>Some important terms:</a:t>
            </a:r>
          </a:p>
          <a:p>
            <a:endParaRPr lang="en-US" altLang="zh-CN" sz="2000" b="1" dirty="0">
              <a:latin typeface="Times New Roman" panose="02020603050405020304" pitchFamily="18" charset="0"/>
              <a:cs typeface="Times New Roman" panose="02020603050405020304" pitchFamily="18" charset="0"/>
            </a:endParaRPr>
          </a:p>
          <a:p>
            <a:r>
              <a:rPr lang="en-US" altLang="zh-CN" sz="2000" b="1" dirty="0" smtClean="0">
                <a:latin typeface="Times New Roman" panose="02020603050405020304" pitchFamily="18" charset="0"/>
                <a:cs typeface="Times New Roman" panose="02020603050405020304" pitchFamily="18" charset="0"/>
              </a:rPr>
              <a:t>Complaint:</a:t>
            </a:r>
            <a:endParaRPr lang="zh-CN" altLang="zh-CN" sz="2000" b="1" dirty="0" smtClean="0">
              <a:latin typeface="Times New Roman" panose="02020603050405020304" pitchFamily="18" charset="0"/>
              <a:cs typeface="Times New Roman" panose="02020603050405020304" pitchFamily="18" charset="0"/>
            </a:endParaRPr>
          </a:p>
          <a:p>
            <a:r>
              <a:rPr lang="en-US" altLang="zh-CN" sz="2000" dirty="0" smtClean="0">
                <a:latin typeface="Times New Roman" panose="02020603050405020304" pitchFamily="18" charset="0"/>
                <a:cs typeface="Times New Roman" panose="02020603050405020304" pitchFamily="18" charset="0"/>
              </a:rPr>
              <a:t>A signed document or other report, including verbal reports (if appropriately acknowledged), alleging a violation of this policy.</a:t>
            </a:r>
            <a:endParaRPr lang="zh-CN" altLang="zh-CN" sz="2000" dirty="0" smtClean="0">
              <a:latin typeface="Times New Roman" panose="02020603050405020304" pitchFamily="18" charset="0"/>
              <a:cs typeface="Times New Roman" panose="02020603050405020304" pitchFamily="18" charset="0"/>
            </a:endParaRPr>
          </a:p>
          <a:p>
            <a:endParaRPr lang="en-US" altLang="zh-CN" sz="2000" b="1" dirty="0" smtClean="0">
              <a:latin typeface="Times New Roman" panose="02020603050405020304" pitchFamily="18" charset="0"/>
              <a:cs typeface="Times New Roman" panose="02020603050405020304" pitchFamily="18" charset="0"/>
            </a:endParaRPr>
          </a:p>
          <a:p>
            <a:r>
              <a:rPr lang="en-US" altLang="zh-CN" sz="2000" b="1" dirty="0" smtClean="0">
                <a:latin typeface="Times New Roman" panose="02020603050405020304" pitchFamily="18" charset="0"/>
                <a:cs typeface="Times New Roman" panose="02020603050405020304" pitchFamily="18" charset="0"/>
              </a:rPr>
              <a:t>Complainant:</a:t>
            </a:r>
            <a:endParaRPr lang="zh-CN" altLang="zh-CN" sz="2000" b="1" dirty="0" smtClean="0">
              <a:latin typeface="Times New Roman" panose="02020603050405020304" pitchFamily="18" charset="0"/>
              <a:cs typeface="Times New Roman" panose="02020603050405020304" pitchFamily="18" charset="0"/>
            </a:endParaRPr>
          </a:p>
          <a:p>
            <a:r>
              <a:rPr lang="en-US" altLang="zh-CN" sz="2000" dirty="0" smtClean="0">
                <a:latin typeface="Times New Roman" panose="02020603050405020304" pitchFamily="18" charset="0"/>
                <a:cs typeface="Times New Roman" panose="02020603050405020304" pitchFamily="18" charset="0"/>
              </a:rPr>
              <a:t>A person who submits a complaint alleging a violation of this policy.</a:t>
            </a:r>
          </a:p>
          <a:p>
            <a:endParaRPr lang="en-US" altLang="zh-CN" sz="2000" b="1" dirty="0" smtClean="0">
              <a:latin typeface="Times New Roman" panose="02020603050405020304" pitchFamily="18" charset="0"/>
              <a:cs typeface="Times New Roman" panose="02020603050405020304" pitchFamily="18" charset="0"/>
            </a:endParaRPr>
          </a:p>
          <a:p>
            <a:r>
              <a:rPr lang="en-US" altLang="zh-CN" sz="2000" b="1" dirty="0" smtClean="0">
                <a:latin typeface="Times New Roman" panose="02020603050405020304" pitchFamily="18" charset="0"/>
                <a:cs typeface="Times New Roman" panose="02020603050405020304" pitchFamily="18" charset="0"/>
              </a:rPr>
              <a:t>Respondent:</a:t>
            </a:r>
          </a:p>
          <a:p>
            <a:r>
              <a:rPr lang="en-US" altLang="zh-CN" sz="2000" dirty="0" smtClean="0">
                <a:latin typeface="Times New Roman" panose="02020603050405020304" pitchFamily="18" charset="0"/>
                <a:cs typeface="Times New Roman" panose="02020603050405020304" pitchFamily="18" charset="0"/>
              </a:rPr>
              <a:t>The person designated to respond to a complaint.  Generally, the respondent is the person alleged to be responsible for the prohibited conduct alleged in a complaint.</a:t>
            </a:r>
          </a:p>
          <a:p>
            <a:endParaRPr lang="zh-CN"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6199012"/>
      </p:ext>
    </p:extLst>
  </p:cSld>
  <p:clrMapOvr>
    <a:masterClrMapping/>
  </p:clrMapOvr>
  <p:transition spd="slow">
    <p:cove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70853" y="884228"/>
            <a:ext cx="6202295" cy="6878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Timeframe for Title IX cases</a:t>
            </a:r>
            <a:endParaRPr lang="en-US" sz="1800" b="1" dirty="0">
              <a:solidFill>
                <a:srgbClr val="BF5700"/>
              </a:solidFill>
              <a:latin typeface="Times New Roman" panose="02020603050405020304" pitchFamily="18" charset="0"/>
              <a:cs typeface="Times New Roman" panose="02020603050405020304" pitchFamily="18" charset="0"/>
            </a:endParaRPr>
          </a:p>
        </p:txBody>
      </p:sp>
      <p:sp>
        <p:nvSpPr>
          <p:cNvPr id="3" name="Content Placeholder 4"/>
          <p:cNvSpPr txBox="1">
            <a:spLocks/>
          </p:cNvSpPr>
          <p:nvPr/>
        </p:nvSpPr>
        <p:spPr>
          <a:xfrm>
            <a:off x="-3978587" y="563834"/>
            <a:ext cx="4652355" cy="53250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b="1" dirty="0">
              <a:latin typeface="Times New Roman" panose="02020603050405020304" pitchFamily="18" charset="0"/>
              <a:cs typeface="Times New Roman" panose="02020603050405020304" pitchFamily="18" charset="0"/>
            </a:endParaRPr>
          </a:p>
        </p:txBody>
      </p:sp>
      <p:sp>
        <p:nvSpPr>
          <p:cNvPr id="8" name="Content Placeholder 2"/>
          <p:cNvSpPr txBox="1">
            <a:spLocks/>
          </p:cNvSpPr>
          <p:nvPr/>
        </p:nvSpPr>
        <p:spPr>
          <a:xfrm>
            <a:off x="-4257303" y="513761"/>
            <a:ext cx="5829429" cy="492451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sz="4000" dirty="0">
              <a:latin typeface="Times New Roman"/>
              <a:cs typeface="Times New Roman"/>
            </a:endParaRPr>
          </a:p>
        </p:txBody>
      </p:sp>
      <p:sp>
        <p:nvSpPr>
          <p:cNvPr id="9" name="TextBox 8"/>
          <p:cNvSpPr txBox="1"/>
          <p:nvPr/>
        </p:nvSpPr>
        <p:spPr>
          <a:xfrm>
            <a:off x="1068283" y="1949737"/>
            <a:ext cx="7413980" cy="2431435"/>
          </a:xfrm>
          <a:prstGeom prst="rect">
            <a:avLst/>
          </a:prstGeom>
          <a:noFill/>
        </p:spPr>
        <p:txBody>
          <a:bodyPr wrap="square" rtlCol="0">
            <a:spAutoFit/>
          </a:bodyPr>
          <a:lstStyle/>
          <a:p>
            <a:pPr algn="just"/>
            <a:r>
              <a:rPr lang="en-US" sz="2200" dirty="0" smtClean="0">
                <a:latin typeface="Times New Roman" panose="02020603050405020304" pitchFamily="18" charset="0"/>
                <a:cs typeface="Times New Roman" panose="02020603050405020304" pitchFamily="18" charset="0"/>
              </a:rPr>
              <a:t>OCR (Office of Civil Rights) </a:t>
            </a:r>
            <a:r>
              <a:rPr lang="en-US" sz="2200" dirty="0">
                <a:latin typeface="Times New Roman" panose="02020603050405020304" pitchFamily="18" charset="0"/>
                <a:cs typeface="Times New Roman" panose="02020603050405020304" pitchFamily="18" charset="0"/>
              </a:rPr>
              <a:t>guidelines include a </a:t>
            </a:r>
            <a:r>
              <a:rPr lang="en-US" sz="2200" b="1" u="sng" dirty="0">
                <a:solidFill>
                  <a:srgbClr val="BF5700"/>
                </a:solidFill>
                <a:latin typeface="Times New Roman" panose="02020603050405020304" pitchFamily="18" charset="0"/>
                <a:cs typeface="Times New Roman" panose="02020603050405020304" pitchFamily="18" charset="0"/>
              </a:rPr>
              <a:t>60</a:t>
            </a:r>
            <a:r>
              <a:rPr lang="en-US" sz="2200" dirty="0">
                <a:latin typeface="Times New Roman" panose="02020603050405020304" pitchFamily="18" charset="0"/>
                <a:cs typeface="Times New Roman" panose="02020603050405020304" pitchFamily="18" charset="0"/>
              </a:rPr>
              <a:t> day timeframe to investigate, remedy, and resolve any allegation</a:t>
            </a:r>
            <a:r>
              <a:rPr lang="en-US" sz="2200" dirty="0" smtClean="0">
                <a:latin typeface="Times New Roman" panose="02020603050405020304" pitchFamily="18" charset="0"/>
                <a:cs typeface="Times New Roman" panose="02020603050405020304" pitchFamily="18" charset="0"/>
              </a:rPr>
              <a:t>. </a:t>
            </a:r>
          </a:p>
          <a:p>
            <a:pPr algn="just"/>
            <a:endParaRPr lang="en-US" altLang="zh-CN" sz="2200" dirty="0">
              <a:latin typeface="Times New Roman" panose="02020603050405020304" pitchFamily="18" charset="0"/>
              <a:cs typeface="Times New Roman" panose="02020603050405020304" pitchFamily="18" charset="0"/>
            </a:endParaRPr>
          </a:p>
          <a:p>
            <a:pPr algn="just"/>
            <a:r>
              <a:rPr lang="en-US" altLang="zh-CN" sz="2200" dirty="0" smtClean="0">
                <a:latin typeface="Times New Roman" panose="02020603050405020304" pitchFamily="18" charset="0"/>
                <a:cs typeface="Times New Roman" panose="02020603050405020304" pitchFamily="18" charset="0"/>
              </a:rPr>
              <a:t>If </a:t>
            </a:r>
            <a:r>
              <a:rPr lang="en-US" altLang="zh-CN" sz="2200" dirty="0">
                <a:latin typeface="Times New Roman" panose="02020603050405020304" pitchFamily="18" charset="0"/>
                <a:cs typeface="Times New Roman" panose="02020603050405020304" pitchFamily="18" charset="0"/>
              </a:rPr>
              <a:t>the complainant does not report the Title IX incident in a timely manner, accommodations and remedies provided by the university may be </a:t>
            </a:r>
            <a:r>
              <a:rPr lang="en-US" altLang="zh-CN" sz="2200" dirty="0" smtClean="0">
                <a:latin typeface="Times New Roman" panose="02020603050405020304" pitchFamily="18" charset="0"/>
                <a:cs typeface="Times New Roman" panose="02020603050405020304" pitchFamily="18" charset="0"/>
              </a:rPr>
              <a:t>diminished.</a:t>
            </a:r>
            <a:endParaRPr lang="en-US" altLang="zh-CN" sz="2200" dirty="0">
              <a:latin typeface="Times New Roman" panose="02020603050405020304" pitchFamily="18" charset="0"/>
              <a:cs typeface="Times New Roman" panose="02020603050405020304" pitchFamily="18" charset="0"/>
            </a:endParaRPr>
          </a:p>
          <a:p>
            <a:pPr algn="just"/>
            <a:endParaRPr lang="en-US" sz="2000" dirty="0">
              <a:latin typeface="Times New Roman"/>
              <a:cs typeface="Times New Roman"/>
            </a:endParaRPr>
          </a:p>
        </p:txBody>
      </p:sp>
      <p:grpSp>
        <p:nvGrpSpPr>
          <p:cNvPr id="24" name="그룹 23"/>
          <p:cNvGrpSpPr/>
          <p:nvPr/>
        </p:nvGrpSpPr>
        <p:grpSpPr>
          <a:xfrm>
            <a:off x="3418441" y="4381172"/>
            <a:ext cx="1858813" cy="1942880"/>
            <a:chOff x="5915608" y="4324436"/>
            <a:chExt cx="1858813" cy="1942880"/>
          </a:xfrm>
        </p:grpSpPr>
        <p:sp>
          <p:nvSpPr>
            <p:cNvPr id="5" name="직사각형 4"/>
            <p:cNvSpPr/>
            <p:nvPr/>
          </p:nvSpPr>
          <p:spPr>
            <a:xfrm>
              <a:off x="5915608" y="4324436"/>
              <a:ext cx="1858813" cy="471503"/>
            </a:xfrm>
            <a:prstGeom prst="rect">
              <a:avLst/>
            </a:prstGeom>
            <a:solidFill>
              <a:srgbClr val="FF3300"/>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직사각형 5"/>
            <p:cNvSpPr/>
            <p:nvPr/>
          </p:nvSpPr>
          <p:spPr>
            <a:xfrm>
              <a:off x="5915608" y="4814600"/>
              <a:ext cx="1858813" cy="1452716"/>
            </a:xfrm>
            <a:prstGeom prst="rect">
              <a:avLst/>
            </a:prstGeom>
            <a:solidFill>
              <a:schemeClr val="bg1"/>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DAY</a:t>
              </a:r>
            </a:p>
            <a:p>
              <a:pPr algn="ctr"/>
              <a:r>
                <a:rPr lang="en-US" sz="6000" dirty="0">
                  <a:solidFill>
                    <a:schemeClr val="bg1">
                      <a:lumMod val="50000"/>
                    </a:schemeClr>
                  </a:solidFill>
                </a:rPr>
                <a:t>60</a:t>
              </a:r>
            </a:p>
          </p:txBody>
        </p:sp>
        <p:cxnSp>
          <p:nvCxnSpPr>
            <p:cNvPr id="19" name="직선 연결선 18"/>
            <p:cNvCxnSpPr/>
            <p:nvPr/>
          </p:nvCxnSpPr>
          <p:spPr>
            <a:xfrm>
              <a:off x="5915608" y="4953088"/>
              <a:ext cx="1858813" cy="0"/>
            </a:xfrm>
            <a:prstGeom prst="line">
              <a:avLst/>
            </a:prstGeom>
            <a:ln w="28575">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이등변 삼각형 19"/>
            <p:cNvSpPr/>
            <p:nvPr/>
          </p:nvSpPr>
          <p:spPr>
            <a:xfrm rot="17774960">
              <a:off x="7389712" y="5893088"/>
              <a:ext cx="362889" cy="274320"/>
            </a:xfrm>
            <a:prstGeom prst="triangle">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648672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70853" y="884228"/>
            <a:ext cx="6202295" cy="6878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solidFill>
                  <a:srgbClr val="BF5700"/>
                </a:solidFill>
                <a:latin typeface="Times New Roman" panose="02020603050405020304" pitchFamily="18" charset="0"/>
                <a:cs typeface="Times New Roman" panose="02020603050405020304" pitchFamily="18" charset="0"/>
              </a:rPr>
              <a:t>Privacy vs. Confidentiality</a:t>
            </a:r>
            <a:endParaRPr lang="en-US" sz="1900" b="1" dirty="0">
              <a:solidFill>
                <a:srgbClr val="BF5700"/>
              </a:solidFill>
              <a:latin typeface="Times New Roman" panose="02020603050405020304" pitchFamily="18" charset="0"/>
              <a:cs typeface="Times New Roman" panose="02020603050405020304" pitchFamily="18" charset="0"/>
            </a:endParaRPr>
          </a:p>
        </p:txBody>
      </p:sp>
      <p:sp>
        <p:nvSpPr>
          <p:cNvPr id="3" name="Content Placeholder 4"/>
          <p:cNvSpPr txBox="1">
            <a:spLocks/>
          </p:cNvSpPr>
          <p:nvPr/>
        </p:nvSpPr>
        <p:spPr>
          <a:xfrm>
            <a:off x="-3978587" y="563834"/>
            <a:ext cx="4652355" cy="53250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b="1" dirty="0">
              <a:latin typeface="Times New Roman" panose="02020603050405020304" pitchFamily="18" charset="0"/>
              <a:cs typeface="Times New Roman" panose="02020603050405020304" pitchFamily="18" charset="0"/>
            </a:endParaRPr>
          </a:p>
        </p:txBody>
      </p:sp>
      <p:sp>
        <p:nvSpPr>
          <p:cNvPr id="8" name="Content Placeholder 2"/>
          <p:cNvSpPr txBox="1">
            <a:spLocks/>
          </p:cNvSpPr>
          <p:nvPr/>
        </p:nvSpPr>
        <p:spPr>
          <a:xfrm>
            <a:off x="-4257303" y="513761"/>
            <a:ext cx="5829429" cy="492451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sz="4000" dirty="0">
              <a:latin typeface="Times New Roman"/>
              <a:cs typeface="Times New Roman"/>
            </a:endParaRPr>
          </a:p>
        </p:txBody>
      </p:sp>
      <p:sp>
        <p:nvSpPr>
          <p:cNvPr id="11" name="TextBox 10"/>
          <p:cNvSpPr txBox="1"/>
          <p:nvPr/>
        </p:nvSpPr>
        <p:spPr>
          <a:xfrm>
            <a:off x="4445622" y="2121618"/>
            <a:ext cx="3882190" cy="1569660"/>
          </a:xfrm>
          <a:prstGeom prst="rect">
            <a:avLst/>
          </a:prstGeom>
          <a:noFill/>
        </p:spPr>
        <p:txBody>
          <a:bodyPr wrap="square" rtlCol="0">
            <a:spAutoFit/>
          </a:bodyPr>
          <a:lstStyle/>
          <a:p>
            <a:r>
              <a:rPr lang="en-US" sz="2400" dirty="0">
                <a:latin typeface="Times New Roman"/>
                <a:cs typeface="Times New Roman"/>
              </a:rPr>
              <a:t>As a RESPONSIBLE EMPLOYEE you </a:t>
            </a:r>
            <a:r>
              <a:rPr lang="en-US" sz="2400" b="1" u="sng" dirty="0">
                <a:solidFill>
                  <a:srgbClr val="E46C0A"/>
                </a:solidFill>
                <a:latin typeface="Times New Roman"/>
                <a:cs typeface="Times New Roman"/>
              </a:rPr>
              <a:t>cannot</a:t>
            </a:r>
            <a:r>
              <a:rPr lang="en-US" sz="2400" dirty="0">
                <a:latin typeface="Times New Roman"/>
                <a:cs typeface="Times New Roman"/>
              </a:rPr>
              <a:t> maintain confidentiality but you can protect privacy.</a:t>
            </a:r>
            <a:endParaRPr lang="en-US" sz="2400" dirty="0"/>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484" y="1859484"/>
            <a:ext cx="3115663" cy="2075080"/>
          </a:xfrm>
          <a:prstGeom prst="rect">
            <a:avLst/>
          </a:prstGeom>
        </p:spPr>
      </p:pic>
      <p:sp>
        <p:nvSpPr>
          <p:cNvPr id="13" name="TextBox 10"/>
          <p:cNvSpPr txBox="1"/>
          <p:nvPr/>
        </p:nvSpPr>
        <p:spPr>
          <a:xfrm>
            <a:off x="952484" y="3934564"/>
            <a:ext cx="7133990" cy="2677656"/>
          </a:xfrm>
          <a:prstGeom prst="rect">
            <a:avLst/>
          </a:prstGeom>
          <a:noFill/>
        </p:spPr>
        <p:txBody>
          <a:bodyPr wrap="square" rtlCol="0">
            <a:spAutoFit/>
          </a:bodyPr>
          <a:lstStyle/>
          <a:p>
            <a:r>
              <a:rPr lang="en-US" sz="2400" dirty="0" smtClean="0">
                <a:latin typeface="Times New Roman"/>
                <a:cs typeface="Times New Roman"/>
              </a:rPr>
              <a:t>This means that you must report the incident once the student talks to you about the incident, but you can keep it private by not telling to the class or your colleagues. You can also inform the student that you are not a confidential place to report and </a:t>
            </a:r>
            <a:r>
              <a:rPr lang="en-US" sz="2400" b="1" dirty="0" smtClean="0">
                <a:solidFill>
                  <a:srgbClr val="BF5700"/>
                </a:solidFill>
                <a:latin typeface="Times New Roman"/>
                <a:cs typeface="Times New Roman"/>
              </a:rPr>
              <a:t>refer them to reach out</a:t>
            </a:r>
            <a:r>
              <a:rPr lang="en-US" sz="2400" b="1" dirty="0" smtClean="0">
                <a:solidFill>
                  <a:schemeClr val="accent5">
                    <a:lumMod val="75000"/>
                  </a:schemeClr>
                </a:solidFill>
                <a:latin typeface="Times New Roman"/>
                <a:cs typeface="Times New Roman"/>
              </a:rPr>
              <a:t> </a:t>
            </a:r>
            <a:r>
              <a:rPr lang="en-US" sz="2400" b="1" dirty="0" smtClean="0">
                <a:solidFill>
                  <a:srgbClr val="BF5700"/>
                </a:solidFill>
                <a:latin typeface="Times New Roman"/>
                <a:cs typeface="Times New Roman"/>
              </a:rPr>
              <a:t>for confidential reporting options</a:t>
            </a:r>
            <a:r>
              <a:rPr lang="en-US" sz="2400" dirty="0" smtClean="0">
                <a:solidFill>
                  <a:srgbClr val="BF5700"/>
                </a:solidFill>
                <a:latin typeface="Times New Roman"/>
                <a:cs typeface="Times New Roman"/>
              </a:rPr>
              <a:t> </a:t>
            </a:r>
            <a:r>
              <a:rPr lang="en-US" sz="2400" dirty="0" smtClean="0">
                <a:latin typeface="Times New Roman"/>
                <a:cs typeface="Times New Roman"/>
              </a:rPr>
              <a:t>before they speak out.</a:t>
            </a:r>
            <a:endParaRPr lang="en-US" sz="2400" dirty="0"/>
          </a:p>
        </p:txBody>
      </p:sp>
    </p:spTree>
    <p:extLst>
      <p:ext uri="{BB962C8B-B14F-4D97-AF65-F5344CB8AC3E}">
        <p14:creationId xmlns:p14="http://schemas.microsoft.com/office/powerpoint/2010/main" val="9686890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다이어그램 1"/>
          <p:cNvGraphicFramePr/>
          <p:nvPr>
            <p:extLst/>
          </p:nvPr>
        </p:nvGraphicFramePr>
        <p:xfrm>
          <a:off x="873457" y="1926389"/>
          <a:ext cx="7356143"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p:cNvSpPr txBox="1">
            <a:spLocks/>
          </p:cNvSpPr>
          <p:nvPr/>
        </p:nvSpPr>
        <p:spPr>
          <a:xfrm>
            <a:off x="1681169" y="721132"/>
            <a:ext cx="5781663"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Here are the confidential reporting options for students</a:t>
            </a:r>
            <a:endParaRPr lang="en-US" sz="2800" b="1" dirty="0">
              <a:solidFill>
                <a:srgbClr val="BF57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887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97090" y="1121748"/>
            <a:ext cx="5949821" cy="11648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BF5700"/>
                </a:solidFill>
                <a:latin typeface="Times New Roman" panose="02020603050405020304" pitchFamily="18" charset="0"/>
                <a:cs typeface="Times New Roman" panose="02020603050405020304" pitchFamily="18" charset="0"/>
              </a:rPr>
              <a:t>What </a:t>
            </a:r>
            <a:r>
              <a:rPr lang="en-US" sz="2800" b="1" dirty="0" smtClean="0">
                <a:solidFill>
                  <a:srgbClr val="BF5700"/>
                </a:solidFill>
                <a:latin typeface="Times New Roman" panose="02020603050405020304" pitchFamily="18" charset="0"/>
                <a:cs typeface="Times New Roman" panose="02020603050405020304" pitchFamily="18" charset="0"/>
              </a:rPr>
              <a:t>are </a:t>
            </a:r>
            <a:r>
              <a:rPr lang="en-US" sz="2800" b="1" dirty="0">
                <a:solidFill>
                  <a:srgbClr val="BF5700"/>
                </a:solidFill>
                <a:latin typeface="Times New Roman" panose="02020603050405020304" pitchFamily="18" charset="0"/>
                <a:cs typeface="Times New Roman" panose="02020603050405020304" pitchFamily="18" charset="0"/>
              </a:rPr>
              <a:t>Retaliation Actions?</a:t>
            </a:r>
          </a:p>
        </p:txBody>
      </p:sp>
      <p:sp>
        <p:nvSpPr>
          <p:cNvPr id="3" name="文本框 2"/>
          <p:cNvSpPr txBox="1"/>
          <p:nvPr/>
        </p:nvSpPr>
        <p:spPr>
          <a:xfrm>
            <a:off x="1255707" y="2286624"/>
            <a:ext cx="7158789" cy="3046988"/>
          </a:xfrm>
          <a:prstGeom prst="rect">
            <a:avLst/>
          </a:prstGeom>
          <a:noFill/>
        </p:spPr>
        <p:txBody>
          <a:bodyPr wrap="square" rtlCol="0">
            <a:spAutoFit/>
          </a:bodyPr>
          <a:lstStyle/>
          <a:p>
            <a:pPr lvl="0" algn="just">
              <a:defRPr/>
            </a:pPr>
            <a:r>
              <a:rPr lang="en-US" altLang="zh-CN" sz="2400" dirty="0">
                <a:latin typeface="Times New Roman"/>
                <a:cs typeface="Times New Roman"/>
              </a:rPr>
              <a:t>Any action that adversely affects the academic, employment, or other institutional status of a student or employee of the University, visitor, applicant for admission to or employment with the University, because an individual has, in good faith, brought a complaint under this policy, opposed an unlawful practice, participated in an investigation, or requested accommodations.</a:t>
            </a:r>
          </a:p>
        </p:txBody>
      </p:sp>
    </p:spTree>
    <p:extLst>
      <p:ext uri="{BB962C8B-B14F-4D97-AF65-F5344CB8AC3E}">
        <p14:creationId xmlns:p14="http://schemas.microsoft.com/office/powerpoint/2010/main" val="1222928143"/>
      </p:ext>
    </p:extLst>
  </p:cSld>
  <p:clrMapOvr>
    <a:masterClrMapping/>
  </p:clrMapOvr>
  <p:transition spd="slow">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97090" y="1121748"/>
            <a:ext cx="5949821" cy="11648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BF5700"/>
                </a:solidFill>
                <a:latin typeface="Times New Roman" panose="02020603050405020304" pitchFamily="18" charset="0"/>
                <a:cs typeface="Times New Roman" panose="02020603050405020304" pitchFamily="18" charset="0"/>
              </a:rPr>
              <a:t>What </a:t>
            </a:r>
            <a:r>
              <a:rPr lang="en-US" sz="2800" b="1" dirty="0" smtClean="0">
                <a:solidFill>
                  <a:srgbClr val="BF5700"/>
                </a:solidFill>
                <a:latin typeface="Times New Roman" panose="02020603050405020304" pitchFamily="18" charset="0"/>
                <a:cs typeface="Times New Roman" panose="02020603050405020304" pitchFamily="18" charset="0"/>
              </a:rPr>
              <a:t>are </a:t>
            </a:r>
            <a:r>
              <a:rPr lang="en-US" sz="2800" b="1" dirty="0">
                <a:solidFill>
                  <a:srgbClr val="BF5700"/>
                </a:solidFill>
                <a:latin typeface="Times New Roman" panose="02020603050405020304" pitchFamily="18" charset="0"/>
                <a:cs typeface="Times New Roman" panose="02020603050405020304" pitchFamily="18" charset="0"/>
              </a:rPr>
              <a:t>Retaliation Actions?</a:t>
            </a:r>
          </a:p>
        </p:txBody>
      </p:sp>
      <p:sp>
        <p:nvSpPr>
          <p:cNvPr id="4" name="도넛 3"/>
          <p:cNvSpPr/>
          <p:nvPr/>
        </p:nvSpPr>
        <p:spPr>
          <a:xfrm>
            <a:off x="798414" y="2166353"/>
            <a:ext cx="2147614" cy="2169133"/>
          </a:xfrm>
          <a:prstGeom prst="donut">
            <a:avLst>
              <a:gd name="adj" fmla="val 444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Threats, intimidation</a:t>
            </a:r>
          </a:p>
        </p:txBody>
      </p:sp>
      <p:sp>
        <p:nvSpPr>
          <p:cNvPr id="5" name="도넛 4"/>
          <p:cNvSpPr/>
          <p:nvPr/>
        </p:nvSpPr>
        <p:spPr>
          <a:xfrm>
            <a:off x="3663224" y="2166353"/>
            <a:ext cx="2147614" cy="2169133"/>
          </a:xfrm>
          <a:prstGeom prst="donut">
            <a:avLst>
              <a:gd name="adj" fmla="val 444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anose="02020603050405020304" pitchFamily="18" charset="0"/>
                <a:cs typeface="Times New Roman" panose="02020603050405020304" pitchFamily="18" charset="0"/>
              </a:rPr>
              <a:t>Disciplinary actions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6" name="도넛 5"/>
          <p:cNvSpPr/>
          <p:nvPr/>
        </p:nvSpPr>
        <p:spPr>
          <a:xfrm>
            <a:off x="6528035" y="2166353"/>
            <a:ext cx="2147614" cy="2169133"/>
          </a:xfrm>
          <a:prstGeom prst="donut">
            <a:avLst>
              <a:gd name="adj" fmla="val 444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Failure </a:t>
            </a:r>
            <a:r>
              <a:rPr lang="en-US">
                <a:solidFill>
                  <a:schemeClr val="tx1"/>
                </a:solidFill>
                <a:latin typeface="Times New Roman" panose="02020603050405020304" pitchFamily="18" charset="0"/>
                <a:cs typeface="Times New Roman" panose="02020603050405020304" pitchFamily="18" charset="0"/>
              </a:rPr>
              <a:t>to </a:t>
            </a:r>
            <a:r>
              <a:rPr lang="en-US" smtClean="0">
                <a:solidFill>
                  <a:schemeClr val="tx1"/>
                </a:solidFill>
                <a:latin typeface="Times New Roman" panose="02020603050405020304" pitchFamily="18" charset="0"/>
                <a:cs typeface="Times New Roman" panose="02020603050405020304" pitchFamily="18" charset="0"/>
              </a:rPr>
              <a:t>accommodate </a:t>
            </a:r>
            <a:r>
              <a:rPr lang="en-US" dirty="0">
                <a:solidFill>
                  <a:schemeClr val="tx1"/>
                </a:solidFill>
                <a:latin typeface="Times New Roman" panose="02020603050405020304" pitchFamily="18" charset="0"/>
                <a:cs typeface="Times New Roman" panose="02020603050405020304" pitchFamily="18" charset="0"/>
              </a:rPr>
              <a:t>needs</a:t>
            </a:r>
          </a:p>
        </p:txBody>
      </p:sp>
      <p:sp>
        <p:nvSpPr>
          <p:cNvPr id="7" name="도넛 6"/>
          <p:cNvSpPr/>
          <p:nvPr/>
        </p:nvSpPr>
        <p:spPr>
          <a:xfrm>
            <a:off x="2279265" y="4160331"/>
            <a:ext cx="2147614" cy="2169133"/>
          </a:xfrm>
          <a:prstGeom prst="donut">
            <a:avLst>
              <a:gd name="adj" fmla="val 444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Forcing or pressuring complainant to take time off from school/work</a:t>
            </a:r>
          </a:p>
        </p:txBody>
      </p:sp>
      <p:sp>
        <p:nvSpPr>
          <p:cNvPr id="8" name="도넛 7"/>
          <p:cNvSpPr/>
          <p:nvPr/>
        </p:nvSpPr>
        <p:spPr>
          <a:xfrm>
            <a:off x="5212172" y="4160331"/>
            <a:ext cx="2147614" cy="2169133"/>
          </a:xfrm>
          <a:prstGeom prst="donut">
            <a:avLst>
              <a:gd name="adj" fmla="val 444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Removing complainant from teams, clubs</a:t>
            </a:r>
          </a:p>
        </p:txBody>
      </p:sp>
      <p:sp>
        <p:nvSpPr>
          <p:cNvPr id="9" name="矩形 8"/>
          <p:cNvSpPr/>
          <p:nvPr/>
        </p:nvSpPr>
        <p:spPr>
          <a:xfrm>
            <a:off x="1433563" y="3525253"/>
            <a:ext cx="6978316" cy="1046747"/>
          </a:xfrm>
          <a:prstGeom prst="rect">
            <a:avLst/>
          </a:prstGeom>
          <a:gradFill flip="none" rotWithShape="1">
            <a:gsLst>
              <a:gs pos="0">
                <a:srgbClr val="B87878">
                  <a:tint val="66000"/>
                  <a:satMod val="160000"/>
                </a:srgbClr>
              </a:gs>
              <a:gs pos="50000">
                <a:srgbClr val="B87878">
                  <a:tint val="44500"/>
                  <a:satMod val="160000"/>
                </a:srgbClr>
              </a:gs>
              <a:gs pos="100000">
                <a:srgbClr val="B87878">
                  <a:tint val="23500"/>
                  <a:satMod val="160000"/>
                </a:srgb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279265" y="3761115"/>
            <a:ext cx="5435383"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Any retaliation action is prohibited!</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11270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2"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6"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1+#ppt_w/2"/>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600262" y="3291271"/>
            <a:ext cx="6620522" cy="646030"/>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571897" y="4031248"/>
            <a:ext cx="6648887" cy="608606"/>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571897" y="4810916"/>
            <a:ext cx="6648887" cy="651357"/>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600262" y="2548369"/>
            <a:ext cx="6620522" cy="648956"/>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600262" y="1867448"/>
            <a:ext cx="6620522" cy="591699"/>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txBox="1">
            <a:spLocks/>
          </p:cNvSpPr>
          <p:nvPr/>
        </p:nvSpPr>
        <p:spPr>
          <a:xfrm>
            <a:off x="2855149" y="815749"/>
            <a:ext cx="3433702"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BF5700"/>
                </a:solidFill>
                <a:latin typeface="Times New Roman" panose="02020603050405020304" pitchFamily="18" charset="0"/>
                <a:cs typeface="Times New Roman" panose="02020603050405020304" pitchFamily="18" charset="0"/>
              </a:rPr>
              <a:t>Reporting Process</a:t>
            </a:r>
          </a:p>
        </p:txBody>
      </p:sp>
      <p:sp>
        <p:nvSpPr>
          <p:cNvPr id="4" name="TextBox 3"/>
          <p:cNvSpPr txBox="1"/>
          <p:nvPr/>
        </p:nvSpPr>
        <p:spPr>
          <a:xfrm>
            <a:off x="1643272" y="4854110"/>
            <a:ext cx="6577512" cy="646331"/>
          </a:xfrm>
          <a:prstGeom prst="rect">
            <a:avLst/>
          </a:prstGeom>
          <a:noFill/>
        </p:spPr>
        <p:txBody>
          <a:bodyPr wrap="square" rtlCol="0">
            <a:spAutoFit/>
          </a:bodyPr>
          <a:lstStyle/>
          <a:p>
            <a:pPr lvl="0" latinLnBrk="1"/>
            <a:r>
              <a:rPr lang="en-US" dirty="0" smtClean="0">
                <a:latin typeface="Times New Roman" panose="02020603050405020304" pitchFamily="18" charset="0"/>
                <a:cs typeface="Times New Roman" panose="02020603050405020304" pitchFamily="18" charset="0"/>
              </a:rPr>
              <a:t>5. Respondent </a:t>
            </a:r>
            <a:r>
              <a:rPr lang="en-US" dirty="0">
                <a:latin typeface="Times New Roman" panose="02020603050405020304" pitchFamily="18" charset="0"/>
                <a:cs typeface="Times New Roman" panose="02020603050405020304" pitchFamily="18" charset="0"/>
              </a:rPr>
              <a:t>is also </a:t>
            </a:r>
            <a:r>
              <a:rPr lang="en-US" dirty="0" smtClean="0">
                <a:latin typeface="Times New Roman" panose="02020603050405020304" pitchFamily="18" charset="0"/>
                <a:cs typeface="Times New Roman" panose="02020603050405020304" pitchFamily="18" charset="0"/>
              </a:rPr>
              <a:t>offered resources </a:t>
            </a:r>
            <a:r>
              <a:rPr lang="en-US" dirty="0">
                <a:latin typeface="Times New Roman" panose="02020603050405020304" pitchFamily="18" charset="0"/>
                <a:cs typeface="Times New Roman" panose="02020603050405020304" pitchFamily="18" charset="0"/>
              </a:rPr>
              <a:t>and options, as </a:t>
            </a:r>
            <a:r>
              <a:rPr lang="en-US" dirty="0" smtClean="0">
                <a:latin typeface="Times New Roman" panose="02020603050405020304" pitchFamily="18" charset="0"/>
                <a:cs typeface="Times New Roman" panose="02020603050405020304" pitchFamily="18" charset="0"/>
              </a:rPr>
              <a:t>appropriate</a:t>
            </a:r>
            <a:endParaRPr lang="ko-KR" altLang="en-US" dirty="0"/>
          </a:p>
          <a:p>
            <a:endParaRPr lang="en-US" dirty="0"/>
          </a:p>
        </p:txBody>
      </p:sp>
      <p:sp>
        <p:nvSpPr>
          <p:cNvPr id="5" name="TextBox 4"/>
          <p:cNvSpPr txBox="1"/>
          <p:nvPr/>
        </p:nvSpPr>
        <p:spPr>
          <a:xfrm>
            <a:off x="1677411" y="4054789"/>
            <a:ext cx="6706644" cy="646331"/>
          </a:xfrm>
          <a:prstGeom prst="rect">
            <a:avLst/>
          </a:prstGeom>
          <a:noFill/>
        </p:spPr>
        <p:txBody>
          <a:bodyPr wrap="square" rtlCol="0">
            <a:spAutoFit/>
          </a:bodyPr>
          <a:lstStyle/>
          <a:p>
            <a:pPr lvl="0"/>
            <a:r>
              <a:rPr lang="en-US" dirty="0" smtClean="0">
                <a:latin typeface="Times New Roman" panose="02020603050405020304" pitchFamily="18" charset="0"/>
                <a:cs typeface="Times New Roman" panose="02020603050405020304" pitchFamily="18" charset="0"/>
              </a:rPr>
              <a:t>4. Appropriate </a:t>
            </a:r>
            <a:r>
              <a:rPr lang="en-US" dirty="0">
                <a:latin typeface="Times New Roman" panose="02020603050405020304" pitchFamily="18" charset="0"/>
                <a:cs typeface="Times New Roman" panose="02020603050405020304" pitchFamily="18" charset="0"/>
              </a:rPr>
              <a:t>Deputy Title IX person will reach out to complainant </a:t>
            </a:r>
            <a:endParaRPr lang="ko-KR" altLang="en-US" dirty="0"/>
          </a:p>
          <a:p>
            <a:endParaRPr lang="en-US" dirty="0"/>
          </a:p>
        </p:txBody>
      </p:sp>
      <p:sp>
        <p:nvSpPr>
          <p:cNvPr id="6" name="TextBox 5"/>
          <p:cNvSpPr txBox="1"/>
          <p:nvPr/>
        </p:nvSpPr>
        <p:spPr>
          <a:xfrm>
            <a:off x="1677411" y="3270272"/>
            <a:ext cx="5673884" cy="646331"/>
          </a:xfrm>
          <a:prstGeom prst="rect">
            <a:avLst/>
          </a:prstGeom>
          <a:noFill/>
        </p:spPr>
        <p:txBody>
          <a:bodyPr wrap="square" rtlCol="0">
            <a:spAutoFit/>
          </a:bodyPr>
          <a:lstStyle/>
          <a:p>
            <a:pPr lvl="0"/>
            <a:r>
              <a:rPr lang="en-US" dirty="0" smtClean="0">
                <a:latin typeface="Times New Roman" panose="02020603050405020304" pitchFamily="18" charset="0"/>
                <a:cs typeface="Times New Roman" panose="02020603050405020304" pitchFamily="18" charset="0"/>
              </a:rPr>
              <a:t>3. Contact </a:t>
            </a:r>
            <a:r>
              <a:rPr lang="en-US" dirty="0">
                <a:latin typeface="Times New Roman" panose="02020603050405020304" pitchFamily="18" charset="0"/>
                <a:cs typeface="Times New Roman" panose="02020603050405020304" pitchFamily="18" charset="0"/>
              </a:rPr>
              <a:t>Title IX Coordinator with name of complainant and name of respondent if </a:t>
            </a:r>
            <a:r>
              <a:rPr lang="en-US" dirty="0" smtClean="0">
                <a:latin typeface="Times New Roman" panose="02020603050405020304" pitchFamily="18" charset="0"/>
                <a:cs typeface="Times New Roman" panose="02020603050405020304" pitchFamily="18" charset="0"/>
              </a:rPr>
              <a:t>known</a:t>
            </a:r>
            <a:endParaRPr lang="ko-KR" altLang="en-US" dirty="0"/>
          </a:p>
        </p:txBody>
      </p:sp>
      <p:sp>
        <p:nvSpPr>
          <p:cNvPr id="7" name="TextBox 5"/>
          <p:cNvSpPr txBox="1"/>
          <p:nvPr/>
        </p:nvSpPr>
        <p:spPr>
          <a:xfrm>
            <a:off x="1699058" y="2605738"/>
            <a:ext cx="6265848" cy="369332"/>
          </a:xfrm>
          <a:prstGeom prst="rect">
            <a:avLst/>
          </a:prstGeom>
          <a:noFill/>
        </p:spPr>
        <p:txBody>
          <a:bodyPr wrap="square" rtlCol="0">
            <a:spAutoFit/>
          </a:bodyPr>
          <a:lstStyle/>
          <a:p>
            <a:pPr lvl="0"/>
            <a:r>
              <a:rPr lang="en-US" dirty="0" smtClean="0">
                <a:latin typeface="Times New Roman" panose="02020603050405020304" pitchFamily="18" charset="0"/>
                <a:cs typeface="Times New Roman" panose="02020603050405020304" pitchFamily="18" charset="0"/>
              </a:rPr>
              <a:t>2. Inform individual of your need to report the incident</a:t>
            </a:r>
            <a:endParaRPr lang="ko-KR" altLang="en-US" dirty="0"/>
          </a:p>
        </p:txBody>
      </p:sp>
      <p:sp>
        <p:nvSpPr>
          <p:cNvPr id="9" name="文本框 8"/>
          <p:cNvSpPr txBox="1"/>
          <p:nvPr/>
        </p:nvSpPr>
        <p:spPr>
          <a:xfrm>
            <a:off x="1560295" y="5633335"/>
            <a:ext cx="6543373" cy="707886"/>
          </a:xfrm>
          <a:prstGeom prst="rect">
            <a:avLst/>
          </a:prstGeom>
          <a:noFill/>
        </p:spPr>
        <p:txBody>
          <a:bodyPr wrap="square" rtlCol="0">
            <a:spAutoFit/>
          </a:bodyPr>
          <a:lstStyle/>
          <a:p>
            <a:pPr lvl="0">
              <a:defRPr/>
            </a:pPr>
            <a:r>
              <a:rPr lang="en-US" altLang="zh-CN" sz="2000" dirty="0" smtClean="0">
                <a:solidFill>
                  <a:srgbClr val="BF5700"/>
                </a:solidFill>
                <a:latin typeface="Times New Roman" panose="02020603050405020304" pitchFamily="18" charset="0"/>
                <a:cs typeface="Times New Roman" panose="02020603050405020304" pitchFamily="18" charset="0"/>
              </a:rPr>
              <a:t>After step 4, complainant </a:t>
            </a:r>
            <a:r>
              <a:rPr lang="en-US" altLang="zh-CN" sz="2000" dirty="0">
                <a:solidFill>
                  <a:srgbClr val="BF5700"/>
                </a:solidFill>
                <a:latin typeface="Times New Roman" panose="02020603050405020304" pitchFamily="18" charset="0"/>
                <a:cs typeface="Times New Roman" panose="02020603050405020304" pitchFamily="18" charset="0"/>
              </a:rPr>
              <a:t>does not have to respond if he/she does not wish </a:t>
            </a:r>
            <a:r>
              <a:rPr lang="en-US" altLang="zh-CN" sz="2000" dirty="0" smtClean="0">
                <a:solidFill>
                  <a:srgbClr val="BF5700"/>
                </a:solidFill>
                <a:latin typeface="Times New Roman" panose="02020603050405020304" pitchFamily="18" charset="0"/>
                <a:cs typeface="Times New Roman" panose="02020603050405020304" pitchFamily="18" charset="0"/>
              </a:rPr>
              <a:t>to.</a:t>
            </a:r>
            <a:endParaRPr lang="en-US" altLang="zh-CN" sz="2000" dirty="0">
              <a:solidFill>
                <a:srgbClr val="BF5700"/>
              </a:solidFill>
              <a:latin typeface="Times New Roman" panose="02020603050405020304" pitchFamily="18" charset="0"/>
              <a:cs typeface="Times New Roman" panose="02020603050405020304" pitchFamily="18" charset="0"/>
            </a:endParaRPr>
          </a:p>
        </p:txBody>
      </p:sp>
      <p:sp>
        <p:nvSpPr>
          <p:cNvPr id="10" name="TextBox 3"/>
          <p:cNvSpPr txBox="1"/>
          <p:nvPr/>
        </p:nvSpPr>
        <p:spPr>
          <a:xfrm>
            <a:off x="1677411" y="1909688"/>
            <a:ext cx="5254829" cy="646331"/>
          </a:xfrm>
          <a:prstGeom prst="rect">
            <a:avLst/>
          </a:prstGeom>
          <a:noFill/>
        </p:spPr>
        <p:txBody>
          <a:bodyPr wrap="square" rtlCol="0">
            <a:spAutoFit/>
          </a:bodyPr>
          <a:lstStyle/>
          <a:p>
            <a:pPr lvl="0" latinLnBrk="1"/>
            <a:r>
              <a:rPr lang="en-US" dirty="0" smtClean="0">
                <a:latin typeface="Times New Roman" panose="02020603050405020304" pitchFamily="18" charset="0"/>
                <a:cs typeface="Times New Roman" panose="02020603050405020304" pitchFamily="18" charset="0"/>
              </a:rPr>
              <a:t>1. Listen and express compassion and offer assistance</a:t>
            </a:r>
            <a:endParaRPr lang="ko-KR" altLang="en-US" dirty="0"/>
          </a:p>
          <a:p>
            <a:endParaRPr lang="en-US" dirty="0"/>
          </a:p>
        </p:txBody>
      </p:sp>
    </p:spTree>
    <p:extLst>
      <p:ext uri="{BB962C8B-B14F-4D97-AF65-F5344CB8AC3E}">
        <p14:creationId xmlns:p14="http://schemas.microsoft.com/office/powerpoint/2010/main" val="23705572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4"/>
          <p:cNvGrpSpPr/>
          <p:nvPr/>
        </p:nvGrpSpPr>
        <p:grpSpPr>
          <a:xfrm>
            <a:off x="188257" y="745898"/>
            <a:ext cx="8767483" cy="5025290"/>
            <a:chOff x="188257" y="745898"/>
            <a:chExt cx="8767483" cy="502529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482" y="745898"/>
              <a:ext cx="4395037" cy="3948666"/>
            </a:xfrm>
            <a:prstGeom prst="rect">
              <a:avLst/>
            </a:prstGeom>
          </p:spPr>
        </p:pic>
        <p:sp>
          <p:nvSpPr>
            <p:cNvPr id="4" name="TextBox 3"/>
            <p:cNvSpPr txBox="1"/>
            <p:nvPr/>
          </p:nvSpPr>
          <p:spPr>
            <a:xfrm>
              <a:off x="188257" y="4846964"/>
              <a:ext cx="8767483" cy="461665"/>
            </a:xfrm>
            <a:prstGeom prst="rect">
              <a:avLst/>
            </a:prstGeom>
            <a:noFill/>
          </p:spPr>
          <p:txBody>
            <a:bodyPr wrap="square" rtlCol="0">
              <a:spAutoFit/>
            </a:bodyPr>
            <a:lstStyle/>
            <a:p>
              <a:pPr algn="ctr"/>
              <a:r>
                <a:rPr lang="en-US" sz="2400" dirty="0" smtClean="0">
                  <a:latin typeface="Times New Roman" charset="0"/>
                  <a:ea typeface="Times New Roman" charset="0"/>
                  <a:cs typeface="Times New Roman" charset="0"/>
                </a:rPr>
                <a:t>Have you ever met this situation before?</a:t>
              </a:r>
            </a:p>
          </p:txBody>
        </p:sp>
        <p:sp>
          <p:nvSpPr>
            <p:cNvPr id="5" name="Rectangle 7"/>
            <p:cNvSpPr/>
            <p:nvPr/>
          </p:nvSpPr>
          <p:spPr>
            <a:xfrm>
              <a:off x="2146494" y="5309523"/>
              <a:ext cx="4851008" cy="461665"/>
            </a:xfrm>
            <a:prstGeom prst="rect">
              <a:avLst/>
            </a:prstGeom>
          </p:spPr>
          <p:txBody>
            <a:bodyPr wrap="none">
              <a:spAutoFit/>
            </a:bodyPr>
            <a:lstStyle/>
            <a:p>
              <a:pPr algn="ctr"/>
              <a:r>
                <a:rPr lang="en-US" sz="2400" dirty="0">
                  <a:latin typeface="Times New Roman" charset="0"/>
                  <a:ea typeface="Times New Roman" charset="0"/>
                  <a:cs typeface="Times New Roman" charset="0"/>
                </a:rPr>
                <a:t>Have no idea of how to handle </a:t>
              </a:r>
              <a:r>
                <a:rPr lang="en-US" sz="2400" dirty="0" smtClean="0">
                  <a:latin typeface="Times New Roman" charset="0"/>
                  <a:ea typeface="Times New Roman" charset="0"/>
                  <a:cs typeface="Times New Roman" charset="0"/>
                </a:rPr>
                <a:t>it</a:t>
              </a:r>
              <a:r>
                <a:rPr lang="zh-CN" altLang="en-US" sz="2400" dirty="0" smtClean="0">
                  <a:latin typeface="Times New Roman" charset="0"/>
                  <a:ea typeface="Times New Roman" charset="0"/>
                  <a:cs typeface="Times New Roman" charset="0"/>
                </a:rPr>
                <a:t>？</a:t>
              </a:r>
              <a:r>
                <a:rPr lang="en-US" sz="2400" dirty="0" smtClean="0">
                  <a:latin typeface="Times New Roman" charset="0"/>
                  <a:ea typeface="Times New Roman" charset="0"/>
                  <a:cs typeface="Times New Roman" charset="0"/>
                </a:rPr>
                <a:t> </a:t>
              </a:r>
              <a:r>
                <a:rPr lang="en-US" sz="2400" dirty="0">
                  <a:latin typeface="Times New Roman" charset="0"/>
                  <a:ea typeface="Times New Roman" charset="0"/>
                  <a:cs typeface="Times New Roman" charset="0"/>
                  <a:sym typeface="Wingdings"/>
                </a:rPr>
                <a:t></a:t>
              </a:r>
              <a:endParaRPr lang="en-US" sz="2400" dirty="0">
                <a:latin typeface="Times New Roman" charset="0"/>
                <a:ea typeface="Times New Roman" charset="0"/>
                <a:cs typeface="Times New Roman" charset="0"/>
              </a:endParaRPr>
            </a:p>
          </p:txBody>
        </p:sp>
      </p:grpSp>
    </p:spTree>
    <p:extLst>
      <p:ext uri="{BB962C8B-B14F-4D97-AF65-F5344CB8AC3E}">
        <p14:creationId xmlns:p14="http://schemas.microsoft.com/office/powerpoint/2010/main" val="14566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p:cNvSpPr txBox="1">
            <a:spLocks/>
          </p:cNvSpPr>
          <p:nvPr/>
        </p:nvSpPr>
        <p:spPr>
          <a:xfrm>
            <a:off x="1207169" y="2391298"/>
            <a:ext cx="6974306" cy="35121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latin typeface="Times New Roman" panose="02020603050405020304" pitchFamily="18" charset="0"/>
                <a:cs typeface="Times New Roman" panose="02020603050405020304" pitchFamily="18" charset="0"/>
              </a:rPr>
              <a:t>What if the student does not want the information reported, what do I do?</a:t>
            </a: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What if a student tells me about an assault that happened while in High School?</a:t>
            </a: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What happens if I do not report?</a:t>
            </a:r>
            <a:endParaRPr lang="en-US" dirty="0"/>
          </a:p>
        </p:txBody>
      </p:sp>
      <p:sp>
        <p:nvSpPr>
          <p:cNvPr id="3" name="Title 1"/>
          <p:cNvSpPr txBox="1">
            <a:spLocks/>
          </p:cNvSpPr>
          <p:nvPr/>
        </p:nvSpPr>
        <p:spPr>
          <a:xfrm>
            <a:off x="1947111" y="1238466"/>
            <a:ext cx="5249779"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BF5700"/>
                </a:solidFill>
                <a:latin typeface="Times New Roman" panose="02020603050405020304" pitchFamily="18" charset="0"/>
                <a:cs typeface="Times New Roman" panose="02020603050405020304" pitchFamily="18" charset="0"/>
              </a:rPr>
              <a:t>Think </a:t>
            </a:r>
            <a:r>
              <a:rPr lang="en-US" sz="2800" b="1" dirty="0" smtClean="0">
                <a:solidFill>
                  <a:srgbClr val="BF5700"/>
                </a:solidFill>
                <a:latin typeface="Times New Roman" panose="02020603050405020304" pitchFamily="18" charset="0"/>
                <a:cs typeface="Times New Roman" panose="02020603050405020304" pitchFamily="18" charset="0"/>
              </a:rPr>
              <a:t>about </a:t>
            </a:r>
            <a:r>
              <a:rPr lang="en-US" sz="2800" b="1" dirty="0">
                <a:solidFill>
                  <a:srgbClr val="BF5700"/>
                </a:solidFill>
                <a:latin typeface="Times New Roman" panose="02020603050405020304" pitchFamily="18" charset="0"/>
                <a:cs typeface="Times New Roman" panose="02020603050405020304" pitchFamily="18" charset="0"/>
              </a:rPr>
              <a:t>“WHAT IF”</a:t>
            </a:r>
          </a:p>
        </p:txBody>
      </p:sp>
    </p:spTree>
    <p:extLst>
      <p:ext uri="{BB962C8B-B14F-4D97-AF65-F5344CB8AC3E}">
        <p14:creationId xmlns:p14="http://schemas.microsoft.com/office/powerpoint/2010/main" val="7637168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p:cNvSpPr txBox="1">
            <a:spLocks/>
          </p:cNvSpPr>
          <p:nvPr/>
        </p:nvSpPr>
        <p:spPr>
          <a:xfrm>
            <a:off x="906380" y="2086498"/>
            <a:ext cx="7443536" cy="407367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00" dirty="0" smtClean="0">
                <a:latin typeface="Times New Roman" panose="02020603050405020304" pitchFamily="18" charset="0"/>
                <a:cs typeface="Times New Roman" panose="02020603050405020304" pitchFamily="18" charset="0"/>
              </a:rPr>
              <a:t>Refer the student to reach out for confidential reporting options</a:t>
            </a:r>
            <a:endParaRPr lang="en-US" sz="23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2300" dirty="0">
              <a:latin typeface="Times New Roman" panose="02020603050405020304" pitchFamily="18" charset="0"/>
              <a:cs typeface="Times New Roman" panose="02020603050405020304" pitchFamily="18" charset="0"/>
            </a:endParaRPr>
          </a:p>
          <a:p>
            <a:r>
              <a:rPr lang="en-US" sz="2300" dirty="0" smtClean="0">
                <a:latin typeface="Times New Roman" panose="02020603050405020304" pitchFamily="18" charset="0"/>
                <a:cs typeface="Times New Roman" panose="02020603050405020304" pitchFamily="18" charset="0"/>
              </a:rPr>
              <a:t>Report the incident to Title IX coordinator. However, since the incident happened several years ago, </a:t>
            </a:r>
            <a:r>
              <a:rPr lang="en-US" altLang="zh-CN" sz="2300" dirty="0">
                <a:latin typeface="Times New Roman" panose="02020603050405020304" pitchFamily="18" charset="0"/>
                <a:cs typeface="Times New Roman" panose="02020603050405020304" pitchFamily="18" charset="0"/>
              </a:rPr>
              <a:t>accommodations and remedies provided by the university may be diminished.</a:t>
            </a:r>
            <a:r>
              <a:rPr lang="en-US" sz="2300" dirty="0" smtClean="0">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endParaRPr lang="en-US" sz="2300" dirty="0">
              <a:latin typeface="Times New Roman" panose="02020603050405020304" pitchFamily="18" charset="0"/>
              <a:cs typeface="Times New Roman" panose="02020603050405020304" pitchFamily="18" charset="0"/>
            </a:endParaRPr>
          </a:p>
          <a:p>
            <a:r>
              <a:rPr lang="en-US" sz="2300" dirty="0">
                <a:latin typeface="Times New Roman" panose="02020603050405020304" pitchFamily="18" charset="0"/>
                <a:cs typeface="Times New Roman" panose="02020603050405020304" pitchFamily="18" charset="0"/>
              </a:rPr>
              <a:t>Students or </a:t>
            </a:r>
            <a:r>
              <a:rPr lang="en-US" sz="2300" dirty="0" smtClean="0">
                <a:latin typeface="Times New Roman" panose="02020603050405020304" pitchFamily="18" charset="0"/>
                <a:cs typeface="Times New Roman" panose="02020603050405020304" pitchFamily="18" charset="0"/>
              </a:rPr>
              <a:t>employees can </a:t>
            </a:r>
            <a:r>
              <a:rPr lang="en-US" sz="2300" dirty="0">
                <a:latin typeface="Times New Roman" panose="02020603050405020304" pitchFamily="18" charset="0"/>
                <a:cs typeface="Times New Roman" panose="02020603050405020304" pitchFamily="18" charset="0"/>
              </a:rPr>
              <a:t>bring lawsuits </a:t>
            </a:r>
            <a:r>
              <a:rPr lang="en-US" sz="2300" dirty="0" smtClean="0">
                <a:latin typeface="Times New Roman" panose="02020603050405020304" pitchFamily="18" charset="0"/>
                <a:cs typeface="Times New Roman" panose="02020603050405020304" pitchFamily="18" charset="0"/>
              </a:rPr>
              <a:t>against university which </a:t>
            </a:r>
            <a:r>
              <a:rPr lang="en-US" sz="2300" dirty="0">
                <a:latin typeface="Times New Roman" panose="02020603050405020304" pitchFamily="18" charset="0"/>
                <a:cs typeface="Times New Roman" panose="02020603050405020304" pitchFamily="18" charset="0"/>
              </a:rPr>
              <a:t>can result </a:t>
            </a:r>
            <a:r>
              <a:rPr lang="en-US" sz="2300" dirty="0" smtClean="0">
                <a:latin typeface="Times New Roman" panose="02020603050405020304" pitchFamily="18" charset="0"/>
                <a:cs typeface="Times New Roman" panose="02020603050405020304" pitchFamily="18" charset="0"/>
              </a:rPr>
              <a:t>in millions </a:t>
            </a:r>
            <a:r>
              <a:rPr lang="en-US" sz="2300" dirty="0">
                <a:latin typeface="Times New Roman" panose="02020603050405020304" pitchFamily="18" charset="0"/>
                <a:cs typeface="Times New Roman" panose="02020603050405020304" pitchFamily="18" charset="0"/>
              </a:rPr>
              <a:t>of dollars </a:t>
            </a:r>
            <a:r>
              <a:rPr lang="en-US" sz="2300" dirty="0" smtClean="0">
                <a:latin typeface="Times New Roman" panose="02020603050405020304" pitchFamily="18" charset="0"/>
                <a:cs typeface="Times New Roman" panose="02020603050405020304" pitchFamily="18" charset="0"/>
              </a:rPr>
              <a:t>in judgments </a:t>
            </a:r>
            <a:r>
              <a:rPr lang="en-US" sz="2300" dirty="0">
                <a:latin typeface="Times New Roman" panose="02020603050405020304" pitchFamily="18" charset="0"/>
                <a:cs typeface="Times New Roman" panose="02020603050405020304" pitchFamily="18" charset="0"/>
              </a:rPr>
              <a:t>or settlements. </a:t>
            </a:r>
            <a:r>
              <a:rPr lang="en-US" sz="2300" dirty="0" smtClean="0">
                <a:latin typeface="Times New Roman" panose="02020603050405020304" pitchFamily="18" charset="0"/>
                <a:cs typeface="Times New Roman" panose="02020603050405020304" pitchFamily="18" charset="0"/>
              </a:rPr>
              <a:t>This may also bring termination </a:t>
            </a:r>
            <a:r>
              <a:rPr lang="en-US" sz="2300" dirty="0">
                <a:latin typeface="Times New Roman" panose="02020603050405020304" pitchFamily="18" charset="0"/>
                <a:cs typeface="Times New Roman" panose="02020603050405020304" pitchFamily="18" charset="0"/>
              </a:rPr>
              <a:t>of all or </a:t>
            </a:r>
            <a:r>
              <a:rPr lang="en-US" sz="2300" dirty="0" smtClean="0">
                <a:latin typeface="Times New Roman" panose="02020603050405020304" pitchFamily="18" charset="0"/>
                <a:cs typeface="Times New Roman" panose="02020603050405020304" pitchFamily="18" charset="0"/>
              </a:rPr>
              <a:t>part of the university’s federal </a:t>
            </a:r>
            <a:r>
              <a:rPr lang="en-US" sz="2300" dirty="0">
                <a:latin typeface="Times New Roman" panose="02020603050405020304" pitchFamily="18" charset="0"/>
                <a:cs typeface="Times New Roman" panose="02020603050405020304" pitchFamily="18" charset="0"/>
              </a:rPr>
              <a:t>funding</a:t>
            </a:r>
            <a:r>
              <a:rPr lang="en-US" sz="2300" dirty="0" smtClean="0">
                <a:latin typeface="Times New Roman" panose="02020603050405020304" pitchFamily="18" charset="0"/>
                <a:cs typeface="Times New Roman" panose="02020603050405020304" pitchFamily="18" charset="0"/>
              </a:rPr>
              <a:t>.</a:t>
            </a:r>
            <a:endParaRPr lang="en-US" sz="2300" dirty="0">
              <a:latin typeface="Times New Roman" panose="02020603050405020304" pitchFamily="18" charset="0"/>
              <a:cs typeface="Times New Roman" panose="02020603050405020304" pitchFamily="18" charset="0"/>
            </a:endParaRPr>
          </a:p>
        </p:txBody>
      </p:sp>
      <p:sp>
        <p:nvSpPr>
          <p:cNvPr id="3" name="Title 1"/>
          <p:cNvSpPr txBox="1">
            <a:spLocks/>
          </p:cNvSpPr>
          <p:nvPr/>
        </p:nvSpPr>
        <p:spPr>
          <a:xfrm>
            <a:off x="1971174" y="1184717"/>
            <a:ext cx="5201652"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Answers to “WHAT </a:t>
            </a:r>
            <a:r>
              <a:rPr lang="en-US" sz="2800" b="1" dirty="0">
                <a:solidFill>
                  <a:srgbClr val="BF5700"/>
                </a:solidFill>
                <a:latin typeface="Times New Roman" panose="02020603050405020304" pitchFamily="18" charset="0"/>
                <a:cs typeface="Times New Roman" panose="02020603050405020304" pitchFamily="18" charset="0"/>
              </a:rPr>
              <a:t>IF”</a:t>
            </a:r>
          </a:p>
        </p:txBody>
      </p:sp>
    </p:spTree>
    <p:extLst>
      <p:ext uri="{BB962C8B-B14F-4D97-AF65-F5344CB8AC3E}">
        <p14:creationId xmlns:p14="http://schemas.microsoft.com/office/powerpoint/2010/main" val="1150881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7173" y="1220864"/>
            <a:ext cx="8069785" cy="4031873"/>
          </a:xfrm>
          <a:prstGeom prst="rect">
            <a:avLst/>
          </a:prstGeom>
          <a:noFill/>
        </p:spPr>
        <p:txBody>
          <a:bodyPr wrap="square" rtlCol="0">
            <a:spAutoFit/>
          </a:bodyPr>
          <a:lstStyle/>
          <a:p>
            <a:r>
              <a:rPr lang="en-US" sz="2800" b="1" dirty="0">
                <a:solidFill>
                  <a:srgbClr val="BF5700"/>
                </a:solidFill>
                <a:latin typeface="Times New Roman" panose="02020603050405020304" pitchFamily="18" charset="0"/>
                <a:ea typeface="+mj-ea"/>
                <a:cs typeface="Times New Roman" panose="02020603050405020304" pitchFamily="18" charset="0"/>
              </a:rPr>
              <a:t>Question: </a:t>
            </a:r>
          </a:p>
          <a:p>
            <a:r>
              <a:rPr lang="en-US" altLang="zh-CN" sz="3200" dirty="0" smtClean="0">
                <a:latin typeface="Times New Roman" panose="02020603050405020304" pitchFamily="18" charset="0"/>
                <a:cs typeface="Times New Roman" panose="02020603050405020304" pitchFamily="18" charset="0"/>
              </a:rPr>
              <a:t>Which </a:t>
            </a:r>
            <a:r>
              <a:rPr lang="en-US" altLang="zh-CN" sz="3200" dirty="0">
                <a:latin typeface="Times New Roman" panose="02020603050405020304" pitchFamily="18" charset="0"/>
                <a:cs typeface="Times New Roman" panose="02020603050405020304" pitchFamily="18" charset="0"/>
              </a:rPr>
              <a:t>of the following descriptions are examples of sexual misconduct and </a:t>
            </a:r>
            <a:r>
              <a:rPr lang="en-US" altLang="zh-CN" sz="3200" dirty="0" smtClean="0">
                <a:latin typeface="Times New Roman" panose="02020603050405020304" pitchFamily="18" charset="0"/>
                <a:cs typeface="Times New Roman" panose="02020603050405020304" pitchFamily="18" charset="0"/>
              </a:rPr>
              <a:t>sexual </a:t>
            </a:r>
            <a:r>
              <a:rPr lang="en-US" altLang="zh-CN" sz="3200" dirty="0">
                <a:latin typeface="Times New Roman" panose="02020603050405020304" pitchFamily="18" charset="0"/>
                <a:cs typeface="Times New Roman" panose="02020603050405020304" pitchFamily="18" charset="0"/>
              </a:rPr>
              <a:t>harassment? </a:t>
            </a:r>
          </a:p>
          <a:p>
            <a:r>
              <a:rPr lang="en-US" altLang="zh-CN" sz="3200" dirty="0">
                <a:latin typeface="Times New Roman" panose="02020603050405020304" pitchFamily="18" charset="0"/>
                <a:cs typeface="Times New Roman" panose="02020603050405020304" pitchFamily="18" charset="0"/>
              </a:rPr>
              <a:t>         </a:t>
            </a:r>
            <a:endParaRPr lang="en-US" altLang="zh-CN" sz="3200" dirty="0" smtClean="0">
              <a:latin typeface="Times New Roman" panose="02020603050405020304" pitchFamily="18" charset="0"/>
              <a:cs typeface="Times New Roman" panose="02020603050405020304" pitchFamily="18" charset="0"/>
            </a:endParaRPr>
          </a:p>
          <a:p>
            <a:pPr marL="514350" indent="-514350">
              <a:buFont typeface="+mj-lt"/>
              <a:buAutoNum type="alphaUcPeriod"/>
            </a:pPr>
            <a:r>
              <a:rPr lang="en-US" altLang="zh-CN" sz="2400" dirty="0" smtClean="0">
                <a:latin typeface="Times New Roman" panose="02020603050405020304" pitchFamily="18" charset="0"/>
                <a:cs typeface="Times New Roman" panose="02020603050405020304" pitchFamily="18" charset="0"/>
              </a:rPr>
              <a:t>Asking </a:t>
            </a:r>
            <a:r>
              <a:rPr lang="en-US" altLang="zh-CN" sz="2400" dirty="0">
                <a:latin typeface="Times New Roman" panose="02020603050405020304" pitchFamily="18" charset="0"/>
                <a:cs typeface="Times New Roman" panose="02020603050405020304" pitchFamily="18" charset="0"/>
              </a:rPr>
              <a:t>a pregnant student to wait out the </a:t>
            </a:r>
            <a:r>
              <a:rPr lang="en-US" altLang="zh-CN" sz="2400" dirty="0" smtClean="0">
                <a:latin typeface="Times New Roman" panose="02020603050405020304" pitchFamily="18" charset="0"/>
                <a:cs typeface="Times New Roman" panose="02020603050405020304" pitchFamily="18" charset="0"/>
              </a:rPr>
              <a:t>semester</a:t>
            </a:r>
            <a:endParaRPr lang="en-US" altLang="zh-CN" sz="2400" dirty="0">
              <a:latin typeface="Times New Roman" panose="02020603050405020304" pitchFamily="18" charset="0"/>
              <a:cs typeface="Times New Roman" panose="02020603050405020304" pitchFamily="18" charset="0"/>
            </a:endParaRPr>
          </a:p>
          <a:p>
            <a:pPr marL="514350" indent="-514350">
              <a:buFont typeface="+mj-lt"/>
              <a:buAutoNum type="alphaUcPeriod"/>
            </a:pPr>
            <a:r>
              <a:rPr lang="en-US" altLang="zh-CN" sz="2400" dirty="0" smtClean="0">
                <a:latin typeface="Times New Roman" panose="02020603050405020304" pitchFamily="18" charset="0"/>
                <a:cs typeface="Times New Roman" panose="02020603050405020304" pitchFamily="18" charset="0"/>
              </a:rPr>
              <a:t>Leering </a:t>
            </a:r>
            <a:r>
              <a:rPr lang="en-US" altLang="zh-CN" sz="2400" dirty="0">
                <a:latin typeface="Times New Roman" panose="02020603050405020304" pitchFamily="18" charset="0"/>
                <a:cs typeface="Times New Roman" panose="02020603050405020304" pitchFamily="18" charset="0"/>
              </a:rPr>
              <a:t>or staring </a:t>
            </a:r>
            <a:r>
              <a:rPr lang="en-US" altLang="zh-CN" sz="2400" dirty="0" smtClean="0">
                <a:latin typeface="Times New Roman" panose="02020603050405020304" pitchFamily="18" charset="0"/>
                <a:cs typeface="Times New Roman" panose="02020603050405020304" pitchFamily="18" charset="0"/>
              </a:rPr>
              <a:t>intently</a:t>
            </a:r>
            <a:endParaRPr lang="en-US" altLang="zh-CN" sz="2400" dirty="0">
              <a:latin typeface="Times New Roman" panose="02020603050405020304" pitchFamily="18" charset="0"/>
              <a:cs typeface="Times New Roman" panose="02020603050405020304" pitchFamily="18" charset="0"/>
            </a:endParaRPr>
          </a:p>
          <a:p>
            <a:pPr marL="514350" indent="-514350">
              <a:buFont typeface="+mj-lt"/>
              <a:buAutoNum type="alphaUcPeriod"/>
            </a:pPr>
            <a:r>
              <a:rPr lang="en-US" altLang="zh-CN" sz="2400" dirty="0" smtClean="0">
                <a:latin typeface="Times New Roman" panose="02020603050405020304" pitchFamily="18" charset="0"/>
                <a:cs typeface="Times New Roman" panose="02020603050405020304" pitchFamily="18" charset="0"/>
              </a:rPr>
              <a:t>Inappropriate </a:t>
            </a:r>
            <a:r>
              <a:rPr lang="en-US" altLang="zh-CN" sz="2400" dirty="0">
                <a:latin typeface="Times New Roman" panose="02020603050405020304" pitchFamily="18" charset="0"/>
                <a:cs typeface="Times New Roman" panose="02020603050405020304" pitchFamily="18" charset="0"/>
              </a:rPr>
              <a:t>touching or impeding or blocking someone's movements</a:t>
            </a:r>
            <a:endParaRPr lang="en-US" sz="2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007167" y="5565912"/>
            <a:ext cx="7023652" cy="707886"/>
          </a:xfrm>
          <a:prstGeom prst="rect">
            <a:avLst/>
          </a:prstGeom>
          <a:noFill/>
        </p:spPr>
        <p:txBody>
          <a:bodyPr wrap="square" rtlCol="0">
            <a:spAutoFit/>
          </a:bodyPr>
          <a:lstStyle/>
          <a:p>
            <a:r>
              <a:rPr lang="en-US" sz="2000" b="1" dirty="0">
                <a:solidFill>
                  <a:srgbClr val="BF5700"/>
                </a:solidFill>
                <a:latin typeface="Times New Roman" panose="02020603050405020304" pitchFamily="18" charset="0"/>
                <a:ea typeface="+mj-ea"/>
                <a:cs typeface="Times New Roman" panose="02020603050405020304" pitchFamily="18" charset="0"/>
              </a:rPr>
              <a:t>All of these are correct answers!</a:t>
            </a:r>
          </a:p>
          <a:p>
            <a:r>
              <a:rPr lang="en-US" sz="2000" b="1" dirty="0">
                <a:solidFill>
                  <a:srgbClr val="BF5700"/>
                </a:solidFill>
                <a:latin typeface="Times New Roman" panose="02020603050405020304" pitchFamily="18" charset="0"/>
                <a:ea typeface="+mj-ea"/>
                <a:cs typeface="Times New Roman" panose="02020603050405020304" pitchFamily="18" charset="0"/>
              </a:rPr>
              <a:t>Look for experts’ help if you feel hard to handle it.</a:t>
            </a:r>
          </a:p>
        </p:txBody>
      </p:sp>
    </p:spTree>
    <p:extLst>
      <p:ext uri="{BB962C8B-B14F-4D97-AF65-F5344CB8AC3E}">
        <p14:creationId xmlns:p14="http://schemas.microsoft.com/office/powerpoint/2010/main" val="233267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93" y="2032245"/>
            <a:ext cx="4114800" cy="3711388"/>
          </a:xfrm>
          <a:prstGeom prst="rect">
            <a:avLst/>
          </a:prstGeom>
        </p:spPr>
      </p:pic>
      <p:sp>
        <p:nvSpPr>
          <p:cNvPr id="3" name="Rectangle 5"/>
          <p:cNvSpPr/>
          <p:nvPr/>
        </p:nvSpPr>
        <p:spPr>
          <a:xfrm>
            <a:off x="540059" y="1185195"/>
            <a:ext cx="1789272" cy="523220"/>
          </a:xfrm>
          <a:prstGeom prst="rect">
            <a:avLst/>
          </a:prstGeom>
        </p:spPr>
        <p:txBody>
          <a:bodyPr wrap="none">
            <a:spAutoFit/>
          </a:bodyPr>
          <a:lstStyle/>
          <a:p>
            <a:r>
              <a:rPr lang="en-US" sz="2800" b="1" dirty="0">
                <a:solidFill>
                  <a:srgbClr val="BF5700"/>
                </a:solidFill>
                <a:latin typeface="Times New Roman" panose="02020603050405020304" pitchFamily="18" charset="0"/>
                <a:ea typeface="+mj-ea"/>
                <a:cs typeface="Times New Roman" panose="02020603050405020304" pitchFamily="18" charset="0"/>
              </a:rPr>
              <a:t>Scenario 1</a:t>
            </a:r>
          </a:p>
        </p:txBody>
      </p:sp>
      <p:sp>
        <p:nvSpPr>
          <p:cNvPr id="4" name="직사각형 3"/>
          <p:cNvSpPr/>
          <p:nvPr/>
        </p:nvSpPr>
        <p:spPr>
          <a:xfrm>
            <a:off x="5047862" y="2032245"/>
            <a:ext cx="3797558" cy="3970318"/>
          </a:xfrm>
          <a:prstGeom prst="rect">
            <a:avLst/>
          </a:prstGeom>
        </p:spPr>
        <p:txBody>
          <a:bodyPr wrap="square">
            <a:spAutoFit/>
          </a:bodyPr>
          <a:lstStyle/>
          <a:p>
            <a:pPr marL="279400" marR="0" lvl="1" indent="-166688" fontAlgn="base">
              <a:spcBef>
                <a:spcPts val="0"/>
              </a:spcBef>
              <a:spcAft>
                <a:spcPts val="0"/>
              </a:spcAft>
              <a:buFont typeface="+mj-lt"/>
              <a:buAutoNum type="alphaUcPeriod"/>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Every student may have bad days, it's no big deal. I just need to show my concern and compassion for her/him.</a:t>
            </a:r>
            <a:endPar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279400" marR="0" lvl="1" indent="-166688" fontAlgn="base">
              <a:spcBef>
                <a:spcPts val="0"/>
              </a:spcBef>
              <a:spcAft>
                <a:spcPts val="0"/>
              </a:spcAft>
              <a:buFont typeface="+mj-lt"/>
              <a:buAutoNum type="alphaUcPeriod"/>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 can’t report the incident even if it’s reportable on the student covered by Title IX, because I should keep my promise not to tell anyone else.</a:t>
            </a:r>
            <a:endPar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279400" marR="0" lvl="1" indent="-166688" fontAlgn="base">
              <a:spcBef>
                <a:spcPts val="0"/>
              </a:spcBef>
              <a:spcAft>
                <a:spcPts val="0"/>
              </a:spcAft>
              <a:buFont typeface="+mj-lt"/>
              <a:buAutoNum type="alphaUcPeriod"/>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If the incident took place that is reportable on the student or is covered by Title IX, I must report it to the Title IX coordinators on campus within 24 hours.</a:t>
            </a:r>
            <a:endPar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59362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93" y="2032245"/>
            <a:ext cx="4114800" cy="3711388"/>
          </a:xfrm>
          <a:prstGeom prst="rect">
            <a:avLst/>
          </a:prstGeom>
        </p:spPr>
      </p:pic>
      <p:sp>
        <p:nvSpPr>
          <p:cNvPr id="3" name="Rectangle 5"/>
          <p:cNvSpPr/>
          <p:nvPr/>
        </p:nvSpPr>
        <p:spPr>
          <a:xfrm>
            <a:off x="540059" y="1185195"/>
            <a:ext cx="1789272" cy="523220"/>
          </a:xfrm>
          <a:prstGeom prst="rect">
            <a:avLst/>
          </a:prstGeom>
        </p:spPr>
        <p:txBody>
          <a:bodyPr wrap="none">
            <a:spAutoFit/>
          </a:bodyPr>
          <a:lstStyle/>
          <a:p>
            <a:r>
              <a:rPr lang="en-US" sz="2800" b="1" dirty="0">
                <a:solidFill>
                  <a:srgbClr val="BF5700"/>
                </a:solidFill>
                <a:latin typeface="Times New Roman" panose="02020603050405020304" pitchFamily="18" charset="0"/>
                <a:ea typeface="+mj-ea"/>
                <a:cs typeface="Times New Roman" panose="02020603050405020304" pitchFamily="18" charset="0"/>
              </a:rPr>
              <a:t>Scenario 1</a:t>
            </a:r>
          </a:p>
        </p:txBody>
      </p:sp>
      <p:sp>
        <p:nvSpPr>
          <p:cNvPr id="5" name="직사각형 4"/>
          <p:cNvSpPr/>
          <p:nvPr/>
        </p:nvSpPr>
        <p:spPr>
          <a:xfrm>
            <a:off x="5103845" y="1477582"/>
            <a:ext cx="3760237" cy="4801314"/>
          </a:xfrm>
          <a:prstGeom prst="rect">
            <a:avLst/>
          </a:prstGeom>
        </p:spPr>
        <p:txBody>
          <a:bodyPr wrap="square">
            <a:spAutoFit/>
          </a:bodyPr>
          <a:lstStyle/>
          <a:p>
            <a:pPr marL="457200" marR="0">
              <a:spcBef>
                <a:spcPts val="0"/>
              </a:spcBef>
              <a:spcAft>
                <a:spcPts val="0"/>
              </a:spcAft>
            </a:pPr>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Feedback</a:t>
            </a:r>
            <a:endPar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342900" marR="0" lvl="0" indent="-342900" fontAlgn="base">
              <a:spcBef>
                <a:spcPts val="0"/>
              </a:spcBef>
              <a:spcAft>
                <a:spcPts val="0"/>
              </a:spcAft>
              <a:buFont typeface="+mj-lt"/>
              <a:buAutoNum type="alphaUcPeriod"/>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 might be an appropriate way to handle this if the incident didn’t violate any law.</a:t>
            </a:r>
            <a:endPar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342900" marR="0" lvl="0" indent="-342900" fontAlgn="base">
              <a:spcBef>
                <a:spcPts val="0"/>
              </a:spcBef>
              <a:spcAft>
                <a:spcPts val="0"/>
              </a:spcAft>
              <a:buFont typeface="+mj-lt"/>
              <a:buAutoNum type="alphaUcPeriod"/>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No, it’s your responsibility to report the incident if it’s reportable on the student covered by Title IX as a college employee. And you can’t ensure the confidentiality but you can protect privacy by confidential reporting like calling Counseling Mental Health Center (CMHC) and UHS.</a:t>
            </a:r>
            <a:endPar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342900" marR="0" lvl="0" indent="-342900" fontAlgn="base">
              <a:spcBef>
                <a:spcPts val="0"/>
              </a:spcBef>
              <a:spcAft>
                <a:spcPts val="0"/>
              </a:spcAft>
              <a:buFont typeface="+mj-lt"/>
              <a:buAutoNum type="alphaUcPeriod"/>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That’s the ri</a:t>
            </a:r>
            <a:r>
              <a:rPr lang="en-US" dirty="0">
                <a:solidFill>
                  <a:srgbClr val="000000"/>
                </a:solidFill>
                <a:latin typeface="Times New Roman" panose="02020603050405020304" pitchFamily="18" charset="0"/>
                <a:ea typeface="맑은 고딕" panose="020B0503020000020004" pitchFamily="50" charset="-127"/>
                <a:cs typeface="Times New Roman" panose="02020603050405020304" pitchFamily="18" charset="0"/>
              </a:rPr>
              <a:t>ght way to deal with Title IX cases. You know well your responsibility as a college employee.</a:t>
            </a:r>
            <a:endPar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5940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859" y="1968481"/>
            <a:ext cx="4114800" cy="3738716"/>
          </a:xfrm>
          <a:prstGeom prst="rect">
            <a:avLst/>
          </a:prstGeom>
        </p:spPr>
      </p:pic>
      <p:sp>
        <p:nvSpPr>
          <p:cNvPr id="3" name="Rectangle 5"/>
          <p:cNvSpPr/>
          <p:nvPr/>
        </p:nvSpPr>
        <p:spPr>
          <a:xfrm>
            <a:off x="540059" y="1185195"/>
            <a:ext cx="1789272" cy="523220"/>
          </a:xfrm>
          <a:prstGeom prst="rect">
            <a:avLst/>
          </a:prstGeom>
        </p:spPr>
        <p:txBody>
          <a:bodyPr wrap="none">
            <a:spAutoFit/>
          </a:bodyPr>
          <a:lstStyle/>
          <a:p>
            <a:r>
              <a:rPr lang="en-US" sz="2800" b="1" dirty="0">
                <a:solidFill>
                  <a:srgbClr val="BF5700"/>
                </a:solidFill>
                <a:latin typeface="Times New Roman" panose="02020603050405020304" pitchFamily="18" charset="0"/>
                <a:ea typeface="+mj-ea"/>
                <a:cs typeface="Times New Roman" panose="02020603050405020304" pitchFamily="18" charset="0"/>
              </a:rPr>
              <a:t>Scenario 2</a:t>
            </a:r>
          </a:p>
        </p:txBody>
      </p:sp>
      <p:sp>
        <p:nvSpPr>
          <p:cNvPr id="4" name="직사각형 3"/>
          <p:cNvSpPr/>
          <p:nvPr/>
        </p:nvSpPr>
        <p:spPr>
          <a:xfrm>
            <a:off x="5066522" y="1575681"/>
            <a:ext cx="3946849" cy="4524315"/>
          </a:xfrm>
          <a:prstGeom prst="rect">
            <a:avLst/>
          </a:prstGeom>
        </p:spPr>
        <p:txBody>
          <a:bodyPr wrap="square">
            <a:spAutoFit/>
          </a:bodyPr>
          <a:lstStyle/>
          <a:p>
            <a:pPr marL="342900" marR="0" lvl="0" indent="-342900" fontAlgn="base">
              <a:spcBef>
                <a:spcPts val="0"/>
              </a:spcBef>
              <a:spcAft>
                <a:spcPts val="0"/>
              </a:spcAft>
              <a:buFont typeface="+mj-lt"/>
              <a:buAutoNum type="alphaUcPeriod"/>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Approach the girls and let them know you are concerned about what you heard and advise them to go to the Dean of Students’ Office. </a:t>
            </a:r>
            <a:endPar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342900" marR="0" lvl="0" indent="-342900" fontAlgn="base">
              <a:spcBef>
                <a:spcPts val="0"/>
              </a:spcBef>
              <a:spcAft>
                <a:spcPts val="0"/>
              </a:spcAft>
              <a:buFont typeface="+mj-lt"/>
              <a:buAutoNum type="alphaUcPeriod"/>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Ask the victim if she’ll tell you more about what happened and again, encourage them to speak with the Dean of Students’ Office. </a:t>
            </a:r>
            <a:endPar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342900" marR="0" lvl="0" indent="-342900" fontAlgn="base">
              <a:spcBef>
                <a:spcPts val="0"/>
              </a:spcBef>
              <a:spcAft>
                <a:spcPts val="0"/>
              </a:spcAft>
              <a:buFont typeface="+mj-lt"/>
              <a:buAutoNum type="alphaUcPeriod"/>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Get at least one name so you can report it to the </a:t>
            </a:r>
            <a:r>
              <a:rPr lang="en-US" dirty="0">
                <a:solidFill>
                  <a:srgbClr val="000000"/>
                </a:solidFill>
                <a:latin typeface="Times New Roman" panose="02020603050405020304" pitchFamily="18" charset="0"/>
                <a:ea typeface="맑은 고딕" panose="020B0503020000020004" pitchFamily="50" charset="-127"/>
                <a:cs typeface="Times New Roman" panose="02020603050405020304" pitchFamily="18" charset="0"/>
              </a:rPr>
              <a:t>Title IX coordinators and they</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can follow up with the student.</a:t>
            </a:r>
            <a:endPar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342900" marR="0" lvl="0" indent="-342900" fontAlgn="base">
              <a:spcBef>
                <a:spcPts val="0"/>
              </a:spcBef>
              <a:spcAft>
                <a:spcPts val="0"/>
              </a:spcAft>
              <a:buFont typeface="+mj-lt"/>
              <a:buAutoNum type="alphaUcPeriod"/>
            </a:pPr>
            <a:r>
              <a:rPr lang="en-US" dirty="0">
                <a:solidFill>
                  <a:srgbClr val="000000"/>
                </a:solidFill>
                <a:latin typeface="Times New Roman" panose="02020603050405020304" pitchFamily="18" charset="0"/>
                <a:ea typeface="맑은 고딕" panose="020B0503020000020004" pitchFamily="50" charset="-127"/>
                <a:cs typeface="Times New Roman" panose="02020603050405020304" pitchFamily="18" charset="0"/>
              </a:rPr>
              <a:t>I just overheard about this and it’s the students’ privacy. It’s not polite to advise them and I can do nothing about this. </a:t>
            </a:r>
            <a:endPar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964339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859" y="1968481"/>
            <a:ext cx="4114800" cy="3738716"/>
          </a:xfrm>
          <a:prstGeom prst="rect">
            <a:avLst/>
          </a:prstGeom>
        </p:spPr>
      </p:pic>
      <p:sp>
        <p:nvSpPr>
          <p:cNvPr id="3" name="Rectangle 5"/>
          <p:cNvSpPr/>
          <p:nvPr/>
        </p:nvSpPr>
        <p:spPr>
          <a:xfrm>
            <a:off x="540059" y="1185195"/>
            <a:ext cx="1789272" cy="523220"/>
          </a:xfrm>
          <a:prstGeom prst="rect">
            <a:avLst/>
          </a:prstGeom>
        </p:spPr>
        <p:txBody>
          <a:bodyPr wrap="none">
            <a:spAutoFit/>
          </a:bodyPr>
          <a:lstStyle/>
          <a:p>
            <a:r>
              <a:rPr lang="en-US" sz="2800" b="1" dirty="0">
                <a:solidFill>
                  <a:srgbClr val="BF5700"/>
                </a:solidFill>
                <a:latin typeface="Times New Roman" panose="02020603050405020304" pitchFamily="18" charset="0"/>
                <a:ea typeface="+mj-ea"/>
                <a:cs typeface="Times New Roman" panose="02020603050405020304" pitchFamily="18" charset="0"/>
              </a:rPr>
              <a:t>Scenario 2</a:t>
            </a:r>
          </a:p>
        </p:txBody>
      </p:sp>
      <p:sp>
        <p:nvSpPr>
          <p:cNvPr id="5" name="직사각형 4"/>
          <p:cNvSpPr/>
          <p:nvPr/>
        </p:nvSpPr>
        <p:spPr>
          <a:xfrm>
            <a:off x="4857659" y="1161715"/>
            <a:ext cx="3890866" cy="5078313"/>
          </a:xfrm>
          <a:prstGeom prst="rect">
            <a:avLst/>
          </a:prstGeom>
        </p:spPr>
        <p:txBody>
          <a:bodyPr wrap="square">
            <a:spAutoFit/>
          </a:bodyPr>
          <a:lstStyle/>
          <a:p>
            <a:pPr marL="457200" marR="0">
              <a:spcBef>
                <a:spcPts val="0"/>
              </a:spcBef>
              <a:spcAft>
                <a:spcPts val="0"/>
              </a:spcAft>
            </a:pPr>
            <a:r>
              <a:rPr lang="en-US" b="1" dirty="0">
                <a:solidFill>
                  <a:srgbClr val="000000"/>
                </a:solidFill>
                <a:latin typeface="Times New Roman" panose="02020603050405020304" pitchFamily="18" charset="0"/>
                <a:ea typeface="Times New Roman" panose="02020603050405020304" pitchFamily="18" charset="0"/>
                <a:cs typeface="Cambria" panose="02040503050406030204" pitchFamily="18" charset="0"/>
              </a:rPr>
              <a:t>Feedback</a:t>
            </a:r>
            <a:endParaRPr lang="en-US" dirty="0">
              <a:solidFill>
                <a:srgbClr val="000000"/>
              </a:solidFill>
              <a:latin typeface="Cambria" panose="02040503050406030204" pitchFamily="18" charset="0"/>
              <a:ea typeface="SimSun" panose="02010600030101010101" pitchFamily="2" charset="-122"/>
              <a:cs typeface="Cambria" panose="02040503050406030204" pitchFamily="18" charset="0"/>
            </a:endParaRPr>
          </a:p>
          <a:p>
            <a:pPr marL="342900" marR="0" lvl="0" indent="-342900" fontAlgn="base">
              <a:spcBef>
                <a:spcPts val="0"/>
              </a:spcBef>
              <a:spcAft>
                <a:spcPts val="0"/>
              </a:spcAft>
              <a:buFont typeface="+mj-lt"/>
              <a:buAutoNum type="alphaUcPeriod"/>
            </a:pPr>
            <a:r>
              <a:rPr lang="en-US" dirty="0">
                <a:solidFill>
                  <a:srgbClr val="000000"/>
                </a:solidFill>
                <a:latin typeface="Times New Roman" panose="02020603050405020304" pitchFamily="18" charset="0"/>
                <a:ea typeface="맑은 고딕" panose="020B0503020000020004" pitchFamily="50" charset="-127"/>
                <a:cs typeface="Cambria" panose="02040503050406030204" pitchFamily="18" charset="0"/>
              </a:rPr>
              <a:t>Any one or two of ABC: Yes, you can deal with it in this way. It’s important to get at least one of the names. But there might be other options depending on your level of comfort.</a:t>
            </a:r>
            <a:endParaRPr lang="en-US" dirty="0">
              <a:solidFill>
                <a:srgbClr val="000000"/>
              </a:solidFill>
              <a:latin typeface="Cambria" panose="02040503050406030204" pitchFamily="18" charset="0"/>
              <a:ea typeface="SimSun" panose="02010600030101010101" pitchFamily="2" charset="-122"/>
              <a:cs typeface="Cambria" panose="02040503050406030204" pitchFamily="18" charset="0"/>
            </a:endParaRPr>
          </a:p>
          <a:p>
            <a:pPr marL="342900" marR="0" lvl="0" indent="-342900" fontAlgn="base">
              <a:spcBef>
                <a:spcPts val="0"/>
              </a:spcBef>
              <a:spcAft>
                <a:spcPts val="0"/>
              </a:spcAft>
              <a:buFont typeface="+mj-lt"/>
              <a:buAutoNum type="alphaUcPeriod"/>
            </a:pPr>
            <a:r>
              <a:rPr lang="en-US" dirty="0">
                <a:solidFill>
                  <a:srgbClr val="000000"/>
                </a:solidFill>
                <a:latin typeface="Times New Roman" panose="02020603050405020304" pitchFamily="18" charset="0"/>
                <a:ea typeface="맑은 고딕" panose="020B0503020000020004" pitchFamily="50" charset="-127"/>
                <a:cs typeface="Cambria" panose="02040503050406030204" pitchFamily="18" charset="0"/>
              </a:rPr>
              <a:t>All of ABC: Yes, you are right! This scenario constitutes notice to the College of a sexual assault. As a college employee, you must report this. And you chose the three possible ways to handle this depending on your level of comfort. </a:t>
            </a:r>
            <a:endParaRPr lang="en-US" dirty="0">
              <a:solidFill>
                <a:srgbClr val="000000"/>
              </a:solidFill>
              <a:latin typeface="Cambria" panose="02040503050406030204" pitchFamily="18" charset="0"/>
              <a:ea typeface="SimSun" panose="02010600030101010101" pitchFamily="2" charset="-122"/>
              <a:cs typeface="Cambria" panose="02040503050406030204" pitchFamily="18" charset="0"/>
            </a:endParaRPr>
          </a:p>
          <a:p>
            <a:pPr marL="342900" marR="0" lvl="0" indent="-342900" fontAlgn="base">
              <a:spcBef>
                <a:spcPts val="0"/>
              </a:spcBef>
              <a:spcAft>
                <a:spcPts val="0"/>
              </a:spcAft>
              <a:buFont typeface="+mj-lt"/>
              <a:buAutoNum type="alphaUcPeriod"/>
            </a:pPr>
            <a:r>
              <a:rPr lang="en-US" dirty="0">
                <a:solidFill>
                  <a:srgbClr val="000000"/>
                </a:solidFill>
                <a:latin typeface="Times New Roman" panose="02020603050405020304" pitchFamily="18" charset="0"/>
                <a:ea typeface="맑은 고딕" panose="020B0503020000020004" pitchFamily="50" charset="-127"/>
                <a:cs typeface="Cambria" panose="02040503050406030204" pitchFamily="18" charset="0"/>
              </a:rPr>
              <a:t>Only D: Although you just overheard about it, you are still required to report this case to the Title IX coordinators.</a:t>
            </a:r>
            <a:endParaRPr lang="en-US" dirty="0">
              <a:solidFill>
                <a:srgbClr val="000000"/>
              </a:solidFill>
              <a:latin typeface="Cambria" panose="02040503050406030204" pitchFamily="18" charset="0"/>
              <a:ea typeface="SimSun" panose="02010600030101010101" pitchFamily="2" charset="-122"/>
              <a:cs typeface="Cambria" panose="02040503050406030204" pitchFamily="18" charset="0"/>
            </a:endParaRPr>
          </a:p>
        </p:txBody>
      </p:sp>
    </p:spTree>
    <p:extLst>
      <p:ext uri="{BB962C8B-B14F-4D97-AF65-F5344CB8AC3E}">
        <p14:creationId xmlns:p14="http://schemas.microsoft.com/office/powerpoint/2010/main" val="206870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124" y="1971656"/>
            <a:ext cx="4114800" cy="3718016"/>
          </a:xfrm>
          <a:prstGeom prst="rect">
            <a:avLst/>
          </a:prstGeom>
        </p:spPr>
      </p:pic>
      <p:sp>
        <p:nvSpPr>
          <p:cNvPr id="3" name="Rectangle 5"/>
          <p:cNvSpPr/>
          <p:nvPr/>
        </p:nvSpPr>
        <p:spPr>
          <a:xfrm>
            <a:off x="540059" y="1185195"/>
            <a:ext cx="1789272" cy="523220"/>
          </a:xfrm>
          <a:prstGeom prst="rect">
            <a:avLst/>
          </a:prstGeom>
        </p:spPr>
        <p:txBody>
          <a:bodyPr wrap="none">
            <a:spAutoFit/>
          </a:bodyPr>
          <a:lstStyle/>
          <a:p>
            <a:r>
              <a:rPr lang="en-US" sz="2800" b="1" dirty="0">
                <a:solidFill>
                  <a:srgbClr val="BF5700"/>
                </a:solidFill>
                <a:latin typeface="Times New Roman" panose="02020603050405020304" pitchFamily="18" charset="0"/>
                <a:ea typeface="+mj-ea"/>
                <a:cs typeface="Times New Roman" panose="02020603050405020304" pitchFamily="18" charset="0"/>
              </a:rPr>
              <a:t>Scenario 3</a:t>
            </a:r>
          </a:p>
        </p:txBody>
      </p:sp>
      <p:sp>
        <p:nvSpPr>
          <p:cNvPr id="4" name="직사각형 3"/>
          <p:cNvSpPr/>
          <p:nvPr/>
        </p:nvSpPr>
        <p:spPr>
          <a:xfrm>
            <a:off x="5178490" y="1841604"/>
            <a:ext cx="3517641" cy="2031325"/>
          </a:xfrm>
          <a:prstGeom prst="rect">
            <a:avLst/>
          </a:prstGeom>
        </p:spPr>
        <p:txBody>
          <a:bodyPr wrap="square">
            <a:spAutoFit/>
          </a:bodyPr>
          <a:lstStyle/>
          <a:p>
            <a:pPr marL="168275" marR="0" indent="-168275">
              <a:spcBef>
                <a:spcPts val="0"/>
              </a:spcBef>
              <a:spcAft>
                <a:spcPts val="0"/>
              </a:spcAft>
            </a:pPr>
            <a:r>
              <a:rPr lang="en-US"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Short answer questions</a:t>
            </a:r>
          </a:p>
          <a:p>
            <a:pPr marL="628650" marR="0" indent="-171450">
              <a:spcBef>
                <a:spcPts val="0"/>
              </a:spcBef>
              <a:spcAft>
                <a:spcPts val="0"/>
              </a:spcAft>
            </a:pPr>
            <a:endPar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342900" marR="0" lvl="0" indent="-342900" algn="just">
              <a:spcBef>
                <a:spcPts val="0"/>
              </a:spcBef>
              <a:spcAft>
                <a:spcPts val="0"/>
              </a:spcAft>
              <a:buFont typeface="+mj-lt"/>
              <a:buAutoNum type="arabicPeriod"/>
            </a:pPr>
            <a:r>
              <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Is the behavior of Sally’s male colleagues unwelcome? </a:t>
            </a:r>
          </a:p>
          <a:p>
            <a:pPr marL="342900" marR="0" lvl="0" indent="-342900" algn="just">
              <a:spcBef>
                <a:spcPts val="0"/>
              </a:spcBef>
              <a:spcAft>
                <a:spcPts val="0"/>
              </a:spcAft>
              <a:buFont typeface="+mj-lt"/>
              <a:buAutoNum type="arabicPeriod"/>
            </a:pPr>
            <a:r>
              <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Is the conduct described above sexual harassment?</a:t>
            </a:r>
          </a:p>
          <a:p>
            <a:r>
              <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26504524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124" y="1971656"/>
            <a:ext cx="4114800" cy="3718016"/>
          </a:xfrm>
          <a:prstGeom prst="rect">
            <a:avLst/>
          </a:prstGeom>
        </p:spPr>
      </p:pic>
      <p:sp>
        <p:nvSpPr>
          <p:cNvPr id="3" name="Rectangle 5"/>
          <p:cNvSpPr/>
          <p:nvPr/>
        </p:nvSpPr>
        <p:spPr>
          <a:xfrm>
            <a:off x="540059" y="1185195"/>
            <a:ext cx="1789272" cy="523220"/>
          </a:xfrm>
          <a:prstGeom prst="rect">
            <a:avLst/>
          </a:prstGeom>
        </p:spPr>
        <p:txBody>
          <a:bodyPr wrap="none">
            <a:spAutoFit/>
          </a:bodyPr>
          <a:lstStyle/>
          <a:p>
            <a:r>
              <a:rPr lang="en-US" sz="2800" b="1" dirty="0">
                <a:solidFill>
                  <a:srgbClr val="BF5700"/>
                </a:solidFill>
                <a:latin typeface="Times New Roman" panose="02020603050405020304" pitchFamily="18" charset="0"/>
                <a:ea typeface="+mj-ea"/>
                <a:cs typeface="Times New Roman" panose="02020603050405020304" pitchFamily="18" charset="0"/>
              </a:rPr>
              <a:t>Scenario 3</a:t>
            </a:r>
          </a:p>
        </p:txBody>
      </p:sp>
      <p:sp>
        <p:nvSpPr>
          <p:cNvPr id="5" name="직사각형 4"/>
          <p:cNvSpPr/>
          <p:nvPr/>
        </p:nvSpPr>
        <p:spPr>
          <a:xfrm>
            <a:off x="5173215" y="1225863"/>
            <a:ext cx="3746850" cy="4462760"/>
          </a:xfrm>
          <a:prstGeom prst="rect">
            <a:avLst/>
          </a:prstGeom>
        </p:spPr>
        <p:txBody>
          <a:bodyPr wrap="square">
            <a:spAutoFit/>
          </a:bodyPr>
          <a:lstStyle/>
          <a:p>
            <a:pPr marL="279400" marR="0" indent="-166688">
              <a:spcBef>
                <a:spcPts val="0"/>
              </a:spcBef>
              <a:spcAft>
                <a:spcPts val="0"/>
              </a:spcAft>
            </a:pPr>
            <a:r>
              <a:rPr lang="en-US" b="1" dirty="0">
                <a:solidFill>
                  <a:srgbClr val="000000"/>
                </a:solidFill>
                <a:latin typeface="Times New Roman" panose="02020603050405020304" pitchFamily="18" charset="0"/>
                <a:ea typeface="Times New Roman" panose="02020603050405020304" pitchFamily="18" charset="0"/>
                <a:cs typeface="Cambria" panose="02040503050406030204" pitchFamily="18" charset="0"/>
              </a:rPr>
              <a:t>Expected answers</a:t>
            </a:r>
          </a:p>
          <a:p>
            <a:pPr marL="279400" marR="0" indent="-166688">
              <a:spcBef>
                <a:spcPts val="0"/>
              </a:spcBef>
              <a:spcAft>
                <a:spcPts val="0"/>
              </a:spcAft>
            </a:pPr>
            <a:endParaRPr lang="en-US" dirty="0">
              <a:solidFill>
                <a:srgbClr val="000000"/>
              </a:solidFill>
              <a:latin typeface="Cambria" panose="02040503050406030204" pitchFamily="18" charset="0"/>
              <a:ea typeface="SimSun" panose="02010600030101010101" pitchFamily="2" charset="-122"/>
              <a:cs typeface="Cambria" panose="02040503050406030204" pitchFamily="18" charset="0"/>
            </a:endParaRPr>
          </a:p>
          <a:p>
            <a:pPr marL="279400" marR="0" indent="-166688">
              <a:spcBef>
                <a:spcPts val="0"/>
              </a:spcBef>
              <a:spcAft>
                <a:spcPts val="0"/>
              </a:spcAft>
            </a:pPr>
            <a:r>
              <a:rPr lang="en-US" dirty="0">
                <a:solidFill>
                  <a:srgbClr val="000000"/>
                </a:solidFill>
                <a:latin typeface="Times New Roman" panose="02020603050405020304" pitchFamily="18" charset="0"/>
                <a:ea typeface="SimSun" panose="02010600030101010101" pitchFamily="2" charset="-122"/>
                <a:cs typeface="Cambria" panose="02040503050406030204" pitchFamily="18" charset="0"/>
              </a:rPr>
              <a:t>1. Yes. Based on the information in the example, it appears the conduct is unwelcome.</a:t>
            </a:r>
            <a:endParaRPr lang="en-US" dirty="0">
              <a:solidFill>
                <a:srgbClr val="000000"/>
              </a:solidFill>
              <a:latin typeface="Cambria" panose="02040503050406030204" pitchFamily="18" charset="0"/>
              <a:ea typeface="SimSun" panose="02010600030101010101" pitchFamily="2" charset="-122"/>
              <a:cs typeface="Cambria" panose="02040503050406030204" pitchFamily="18" charset="0"/>
            </a:endParaRPr>
          </a:p>
          <a:p>
            <a:pPr marL="279400" marR="0" indent="-166688">
              <a:spcBef>
                <a:spcPts val="0"/>
              </a:spcBef>
              <a:spcAft>
                <a:spcPts val="0"/>
              </a:spcAft>
            </a:pPr>
            <a:r>
              <a:rPr lang="en-US" dirty="0">
                <a:solidFill>
                  <a:srgbClr val="000000"/>
                </a:solidFill>
                <a:latin typeface="Times New Roman" panose="02020603050405020304" pitchFamily="18" charset="0"/>
                <a:ea typeface="SimSun" panose="02010600030101010101" pitchFamily="2" charset="-122"/>
                <a:cs typeface="Cambria" panose="02040503050406030204" pitchFamily="18" charset="0"/>
              </a:rPr>
              <a:t>2. Probably, yes. To constitute sexual harassment the conduct must not only be unwelcome, but it must also be severe and pervasive. The information contained in the example concerning the frequency and nature of the conduct suggests it is severe and pervasive.</a:t>
            </a:r>
            <a:endParaRPr lang="en-US" dirty="0">
              <a:solidFill>
                <a:srgbClr val="000000"/>
              </a:solidFill>
              <a:latin typeface="Cambria" panose="02040503050406030204" pitchFamily="18" charset="0"/>
              <a:ea typeface="SimSun" panose="02010600030101010101" pitchFamily="2" charset="-122"/>
              <a:cs typeface="Cambria" panose="02040503050406030204" pitchFamily="18" charset="0"/>
            </a:endParaRPr>
          </a:p>
          <a:p>
            <a:pPr marL="279400" indent="-166688"/>
            <a:r>
              <a:rPr lang="en-US" dirty="0">
                <a:solidFill>
                  <a:srgbClr val="000000"/>
                </a:solidFill>
                <a:latin typeface="Cambria" panose="02040503050406030204" pitchFamily="18" charset="0"/>
                <a:ea typeface="SimSun" panose="02010600030101010101" pitchFamily="2" charset="-122"/>
                <a:cs typeface="Cambria" panose="02040503050406030204" pitchFamily="18" charset="0"/>
              </a:rPr>
              <a:t> </a:t>
            </a:r>
          </a:p>
          <a:p>
            <a:pPr marL="279400" marR="0" indent="-166688">
              <a:spcBef>
                <a:spcPts val="0"/>
              </a:spcBef>
              <a:spcAft>
                <a:spcPts val="0"/>
              </a:spcAft>
            </a:pPr>
            <a:r>
              <a:rPr lang="en-US" sz="1600" dirty="0">
                <a:latin typeface="Arial" panose="020B0604020202020204" pitchFamily="34" charset="0"/>
                <a:ea typeface="SimSun" panose="02010600030101010101" pitchFamily="2" charset="-122"/>
              </a:rPr>
              <a:t/>
            </a:r>
            <a:br>
              <a:rPr lang="en-US" sz="1600" dirty="0">
                <a:latin typeface="Arial" panose="020B0604020202020204" pitchFamily="34" charset="0"/>
                <a:ea typeface="SimSun" panose="02010600030101010101" pitchFamily="2" charset="-122"/>
              </a:rPr>
            </a:br>
            <a:r>
              <a:rPr lang="en-US" sz="1600" dirty="0">
                <a:solidFill>
                  <a:srgbClr val="000000"/>
                </a:solidFill>
                <a:latin typeface="Arial" panose="020B0604020202020204" pitchFamily="34" charset="0"/>
                <a:ea typeface="SimSun" panose="02010600030101010101" pitchFamily="2" charset="-122"/>
                <a:cs typeface="Cambria" panose="02040503050406030204" pitchFamily="18" charset="0"/>
              </a:rPr>
              <a:t> </a:t>
            </a:r>
            <a:endParaRPr lang="en-US" dirty="0">
              <a:solidFill>
                <a:srgbClr val="000000"/>
              </a:solidFill>
              <a:latin typeface="Cambria" panose="02040503050406030204" pitchFamily="18" charset="0"/>
              <a:ea typeface="SimSun" panose="02010600030101010101" pitchFamily="2" charset="-122"/>
              <a:cs typeface="Cambria" panose="02040503050406030204" pitchFamily="18" charset="0"/>
            </a:endParaRPr>
          </a:p>
        </p:txBody>
      </p:sp>
    </p:spTree>
    <p:extLst>
      <p:ext uri="{BB962C8B-B14F-4D97-AF65-F5344CB8AC3E}">
        <p14:creationId xmlns:p14="http://schemas.microsoft.com/office/powerpoint/2010/main" val="63086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33161" y="2728139"/>
            <a:ext cx="4612288" cy="707886"/>
          </a:xfrm>
          <a:prstGeom prst="rect">
            <a:avLst/>
          </a:prstGeom>
          <a:noFill/>
        </p:spPr>
        <p:txBody>
          <a:bodyPr wrap="none" rtlCol="0">
            <a:spAutoFit/>
          </a:bodyPr>
          <a:lstStyle/>
          <a:p>
            <a:r>
              <a:rPr lang="en-US" sz="4000" b="1" dirty="0" smtClean="0">
                <a:solidFill>
                  <a:schemeClr val="bg1"/>
                </a:solidFill>
              </a:rPr>
              <a:t>4. BE SAFE Campaign</a:t>
            </a:r>
            <a:endParaRPr lang="en-US" sz="4000" b="1" dirty="0">
              <a:solidFill>
                <a:schemeClr val="bg1"/>
              </a:solidFill>
            </a:endParaRPr>
          </a:p>
        </p:txBody>
      </p:sp>
    </p:spTree>
    <p:extLst>
      <p:ext uri="{BB962C8B-B14F-4D97-AF65-F5344CB8AC3E}">
        <p14:creationId xmlns:p14="http://schemas.microsoft.com/office/powerpoint/2010/main" val="1104382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204" y="1792182"/>
            <a:ext cx="4975945" cy="3296185"/>
          </a:xfrm>
          <a:prstGeom prst="rect">
            <a:avLst/>
          </a:prstGeom>
        </p:spPr>
      </p:pic>
      <p:sp>
        <p:nvSpPr>
          <p:cNvPr id="3" name="TextBox 2"/>
          <p:cNvSpPr txBox="1"/>
          <p:nvPr/>
        </p:nvSpPr>
        <p:spPr>
          <a:xfrm>
            <a:off x="5795292" y="1870613"/>
            <a:ext cx="3012727" cy="3139321"/>
          </a:xfrm>
          <a:prstGeom prst="rect">
            <a:avLst/>
          </a:prstGeom>
          <a:noFill/>
        </p:spPr>
        <p:txBody>
          <a:bodyPr wrap="square" rtlCol="0">
            <a:spAutoFit/>
          </a:bodyPr>
          <a:lstStyle/>
          <a:p>
            <a:pPr algn="just"/>
            <a:r>
              <a:rPr lang="en-US" sz="2200" dirty="0" smtClean="0">
                <a:latin typeface="Times New Roman" charset="0"/>
                <a:ea typeface="Times New Roman" charset="0"/>
                <a:cs typeface="Times New Roman" charset="0"/>
              </a:rPr>
              <a:t>If you are</a:t>
            </a:r>
            <a:r>
              <a:rPr lang="en-US" sz="2200" dirty="0" smtClean="0">
                <a:latin typeface="Times New Roman" charset="0"/>
                <a:ea typeface="Times New Roman" charset="0"/>
                <a:cs typeface="Times New Roman" charset="0"/>
              </a:rPr>
              <a:t> </a:t>
            </a:r>
            <a:r>
              <a:rPr lang="en-US" sz="2200" dirty="0" smtClean="0">
                <a:latin typeface="Times New Roman" charset="0"/>
                <a:ea typeface="Times New Roman" charset="0"/>
                <a:cs typeface="Times New Roman" charset="0"/>
              </a:rPr>
              <a:t>a new TA/AI, at first you </a:t>
            </a:r>
            <a:r>
              <a:rPr lang="en-US" sz="2200" dirty="0" smtClean="0">
                <a:latin typeface="Times New Roman" charset="0"/>
                <a:ea typeface="Times New Roman" charset="0"/>
                <a:cs typeface="Times New Roman" charset="0"/>
              </a:rPr>
              <a:t>may be </a:t>
            </a:r>
            <a:r>
              <a:rPr lang="en-US" sz="2200" dirty="0" smtClean="0">
                <a:latin typeface="Times New Roman" charset="0"/>
                <a:ea typeface="Times New Roman" charset="0"/>
                <a:cs typeface="Times New Roman" charset="0"/>
              </a:rPr>
              <a:t>inexperienced </a:t>
            </a:r>
            <a:r>
              <a:rPr lang="en-US" sz="2200" dirty="0">
                <a:latin typeface="Times New Roman" charset="0"/>
                <a:ea typeface="Times New Roman" charset="0"/>
                <a:cs typeface="Times New Roman" charset="0"/>
              </a:rPr>
              <a:t>in dealing with </a:t>
            </a:r>
            <a:r>
              <a:rPr lang="en-US" sz="2200" dirty="0" smtClean="0">
                <a:latin typeface="Times New Roman" charset="0"/>
                <a:ea typeface="Times New Roman" charset="0"/>
                <a:cs typeface="Times New Roman" charset="0"/>
              </a:rPr>
              <a:t>these situations or feel </a:t>
            </a:r>
            <a:r>
              <a:rPr lang="en-US" sz="2200" dirty="0">
                <a:latin typeface="Times New Roman" charset="0"/>
                <a:ea typeface="Times New Roman" charset="0"/>
                <a:cs typeface="Times New Roman" charset="0"/>
              </a:rPr>
              <a:t>unsure what to </a:t>
            </a:r>
            <a:r>
              <a:rPr lang="en-US" sz="2200" dirty="0" smtClean="0">
                <a:latin typeface="Times New Roman" charset="0"/>
                <a:ea typeface="Times New Roman" charset="0"/>
                <a:cs typeface="Times New Roman" charset="0"/>
              </a:rPr>
              <a:t>do, but you really want to help. You can call the </a:t>
            </a:r>
            <a:r>
              <a:rPr lang="en-US" sz="2200" b="1" dirty="0" smtClean="0">
                <a:solidFill>
                  <a:srgbClr val="BF5700"/>
                </a:solidFill>
                <a:latin typeface="Times New Roman" charset="0"/>
                <a:ea typeface="Times New Roman" charset="0"/>
                <a:cs typeface="Times New Roman" charset="0"/>
              </a:rPr>
              <a:t>behavior concerns advice line</a:t>
            </a:r>
            <a:r>
              <a:rPr lang="en-US" sz="2200" dirty="0" smtClean="0">
                <a:latin typeface="Times New Roman" charset="0"/>
                <a:ea typeface="Times New Roman" charset="0"/>
                <a:cs typeface="Times New Roman" charset="0"/>
              </a:rPr>
              <a:t>.</a:t>
            </a:r>
            <a:endParaRPr lang="en-US" sz="22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6699925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자유형 5"/>
          <p:cNvSpPr/>
          <p:nvPr/>
        </p:nvSpPr>
        <p:spPr>
          <a:xfrm>
            <a:off x="3576647" y="2397594"/>
            <a:ext cx="2103120" cy="2103120"/>
          </a:xfrm>
          <a:custGeom>
            <a:avLst/>
            <a:gdLst>
              <a:gd name="connsiteX0" fmla="*/ 0 w 1168917"/>
              <a:gd name="connsiteY0" fmla="*/ 584459 h 1168917"/>
              <a:gd name="connsiteX1" fmla="*/ 584459 w 1168917"/>
              <a:gd name="connsiteY1" fmla="*/ 0 h 1168917"/>
              <a:gd name="connsiteX2" fmla="*/ 1168918 w 1168917"/>
              <a:gd name="connsiteY2" fmla="*/ 584459 h 1168917"/>
              <a:gd name="connsiteX3" fmla="*/ 584459 w 1168917"/>
              <a:gd name="connsiteY3" fmla="*/ 1168918 h 1168917"/>
              <a:gd name="connsiteX4" fmla="*/ 0 w 1168917"/>
              <a:gd name="connsiteY4" fmla="*/ 584459 h 116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917" h="1168917">
                <a:moveTo>
                  <a:pt x="0" y="584459"/>
                </a:moveTo>
                <a:cubicBezTo>
                  <a:pt x="0" y="261671"/>
                  <a:pt x="261671" y="0"/>
                  <a:pt x="584459" y="0"/>
                </a:cubicBezTo>
                <a:cubicBezTo>
                  <a:pt x="907247" y="0"/>
                  <a:pt x="1168918" y="261671"/>
                  <a:pt x="1168918" y="584459"/>
                </a:cubicBezTo>
                <a:cubicBezTo>
                  <a:pt x="1168918" y="907247"/>
                  <a:pt x="907247" y="1168918"/>
                  <a:pt x="584459" y="1168918"/>
                </a:cubicBezTo>
                <a:cubicBezTo>
                  <a:pt x="261671" y="1168918"/>
                  <a:pt x="0" y="907247"/>
                  <a:pt x="0" y="584459"/>
                </a:cubicBezTo>
                <a:close/>
              </a:path>
            </a:pathLst>
          </a:custGeom>
          <a:solidFill>
            <a:schemeClr val="accent2">
              <a:lumMod val="40000"/>
              <a:lumOff val="60000"/>
            </a:schemeClr>
          </a:solidFill>
        </p:spPr>
        <p:style>
          <a:lnRef idx="0">
            <a:schemeClr val="accent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205474" tIns="205474" rIns="205474" bIns="205474" numCol="1" spcCol="1270" anchor="ctr" anchorCtr="0">
            <a:noAutofit/>
          </a:bodyPr>
          <a:lstStyle/>
          <a:p>
            <a:pPr lvl="0" algn="ctr" defTabSz="1200150" latinLnBrk="1">
              <a:lnSpc>
                <a:spcPct val="90000"/>
              </a:lnSpc>
              <a:spcBef>
                <a:spcPct val="0"/>
              </a:spcBef>
              <a:spcAft>
                <a:spcPct val="35000"/>
              </a:spcAft>
            </a:pPr>
            <a:r>
              <a:rPr lang="en-US" altLang="ko-KR" sz="2700" b="1" kern="1200" dirty="0" smtClean="0">
                <a:latin typeface="Times New Roman" panose="02020603050405020304" pitchFamily="18" charset="0"/>
                <a:cs typeface="Times New Roman" panose="02020603050405020304" pitchFamily="18" charset="0"/>
              </a:rPr>
              <a:t>We would </a:t>
            </a:r>
            <a:r>
              <a:rPr lang="en-US" altLang="ko-KR" sz="2700" b="1" kern="1200" dirty="0" smtClean="0">
                <a:solidFill>
                  <a:srgbClr val="BF5700"/>
                </a:solidFill>
                <a:latin typeface="Times New Roman" panose="02020603050405020304" pitchFamily="18" charset="0"/>
                <a:cs typeface="Times New Roman" panose="02020603050405020304" pitchFamily="18" charset="0"/>
              </a:rPr>
              <a:t>not be in danger!</a:t>
            </a:r>
            <a:endParaRPr lang="ko-KR" altLang="en-US" sz="2700" b="1" kern="1200" dirty="0">
              <a:solidFill>
                <a:srgbClr val="BF5700"/>
              </a:solidFill>
              <a:latin typeface="Times New Roman" panose="02020603050405020304" pitchFamily="18" charset="0"/>
              <a:cs typeface="Times New Roman" panose="02020603050405020304" pitchFamily="18" charset="0"/>
            </a:endParaRPr>
          </a:p>
        </p:txBody>
      </p:sp>
      <p:grpSp>
        <p:nvGrpSpPr>
          <p:cNvPr id="23" name="Group 22"/>
          <p:cNvGrpSpPr/>
          <p:nvPr/>
        </p:nvGrpSpPr>
        <p:grpSpPr>
          <a:xfrm>
            <a:off x="747431" y="4218701"/>
            <a:ext cx="2694356" cy="1920240"/>
            <a:chOff x="747431" y="4218701"/>
            <a:chExt cx="2694356" cy="1920240"/>
          </a:xfrm>
        </p:grpSpPr>
        <p:sp>
          <p:nvSpPr>
            <p:cNvPr id="15" name="자유형 14"/>
            <p:cNvSpPr/>
            <p:nvPr/>
          </p:nvSpPr>
          <p:spPr>
            <a:xfrm>
              <a:off x="747431" y="4218701"/>
              <a:ext cx="1920240" cy="1920240"/>
            </a:xfrm>
            <a:custGeom>
              <a:avLst/>
              <a:gdLst>
                <a:gd name="connsiteX0" fmla="*/ 0 w 1168917"/>
                <a:gd name="connsiteY0" fmla="*/ 584459 h 1168917"/>
                <a:gd name="connsiteX1" fmla="*/ 584459 w 1168917"/>
                <a:gd name="connsiteY1" fmla="*/ 0 h 1168917"/>
                <a:gd name="connsiteX2" fmla="*/ 1168918 w 1168917"/>
                <a:gd name="connsiteY2" fmla="*/ 584459 h 1168917"/>
                <a:gd name="connsiteX3" fmla="*/ 584459 w 1168917"/>
                <a:gd name="connsiteY3" fmla="*/ 1168918 h 1168917"/>
                <a:gd name="connsiteX4" fmla="*/ 0 w 1168917"/>
                <a:gd name="connsiteY4" fmla="*/ 584459 h 116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917" h="1168917">
                  <a:moveTo>
                    <a:pt x="0" y="584459"/>
                  </a:moveTo>
                  <a:cubicBezTo>
                    <a:pt x="0" y="261671"/>
                    <a:pt x="261671" y="0"/>
                    <a:pt x="584459" y="0"/>
                  </a:cubicBezTo>
                  <a:cubicBezTo>
                    <a:pt x="907247" y="0"/>
                    <a:pt x="1168918" y="261671"/>
                    <a:pt x="1168918" y="584459"/>
                  </a:cubicBezTo>
                  <a:cubicBezTo>
                    <a:pt x="1168918" y="907247"/>
                    <a:pt x="907247" y="1168918"/>
                    <a:pt x="584459" y="1168918"/>
                  </a:cubicBezTo>
                  <a:cubicBezTo>
                    <a:pt x="261671" y="1168918"/>
                    <a:pt x="0" y="907247"/>
                    <a:pt x="0" y="584459"/>
                  </a:cubicBezTo>
                  <a:close/>
                </a:path>
              </a:pathLst>
            </a:custGeom>
          </p:spPr>
          <p:style>
            <a:lnRef idx="0">
              <a:schemeClr val="accent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92774" tIns="192774" rIns="192774" bIns="192774" numCol="1" spcCol="1270" anchor="ctr" anchorCtr="0">
              <a:noAutofit/>
            </a:bodyPr>
            <a:lstStyle/>
            <a:p>
              <a:pPr lvl="0" algn="ctr" defTabSz="755650" latinLnBrk="1">
                <a:lnSpc>
                  <a:spcPct val="90000"/>
                </a:lnSpc>
                <a:spcBef>
                  <a:spcPct val="0"/>
                </a:spcBef>
                <a:spcAft>
                  <a:spcPct val="35000"/>
                </a:spcAft>
              </a:pPr>
              <a:r>
                <a:rPr lang="en-US" sz="3200" b="1" baseline="30000" dirty="0">
                  <a:solidFill>
                    <a:srgbClr val="BF5700"/>
                  </a:solidFill>
                  <a:latin typeface="Times New Roman" panose="02020603050405020304" pitchFamily="18" charset="0"/>
                  <a:cs typeface="Times New Roman" panose="02020603050405020304" pitchFamily="18" charset="0"/>
                </a:rPr>
                <a:t>S</a:t>
              </a:r>
              <a:r>
                <a:rPr lang="en-US" sz="3200" b="1" kern="1200" baseline="30000" dirty="0" smtClean="0">
                  <a:solidFill>
                    <a:srgbClr val="BF5700"/>
                  </a:solidFill>
                  <a:latin typeface="Times New Roman" panose="02020603050405020304" pitchFamily="18" charset="0"/>
                  <a:cs typeface="Times New Roman" panose="02020603050405020304" pitchFamily="18" charset="0"/>
                </a:rPr>
                <a:t>afe </a:t>
              </a:r>
              <a:r>
                <a:rPr lang="en-US" sz="3200" b="1" baseline="30000" dirty="0" smtClean="0">
                  <a:solidFill>
                    <a:srgbClr val="BF5700"/>
                  </a:solidFill>
                  <a:latin typeface="Times New Roman" panose="02020603050405020304" pitchFamily="18" charset="0"/>
                  <a:cs typeface="Times New Roman" panose="02020603050405020304" pitchFamily="18" charset="0"/>
                </a:rPr>
                <a:t>R</a:t>
              </a:r>
              <a:r>
                <a:rPr lang="en-US" sz="3200" b="1" kern="1200" baseline="30000" dirty="0" smtClean="0">
                  <a:solidFill>
                    <a:srgbClr val="BF5700"/>
                  </a:solidFill>
                  <a:latin typeface="Times New Roman" panose="02020603050405020304" pitchFamily="18" charset="0"/>
                  <a:cs typeface="Times New Roman" panose="02020603050405020304" pitchFamily="18" charset="0"/>
                </a:rPr>
                <a:t>ide</a:t>
              </a:r>
              <a:br>
                <a:rPr lang="en-US" sz="3200" b="1" kern="1200" baseline="30000" dirty="0" smtClean="0">
                  <a:solidFill>
                    <a:srgbClr val="BF5700"/>
                  </a:solidFill>
                  <a:latin typeface="Times New Roman" panose="02020603050405020304" pitchFamily="18" charset="0"/>
                  <a:cs typeface="Times New Roman" panose="02020603050405020304" pitchFamily="18" charset="0"/>
                </a:rPr>
              </a:br>
              <a:r>
                <a:rPr lang="en-US" sz="3200" b="1" baseline="30000" dirty="0" smtClean="0">
                  <a:solidFill>
                    <a:srgbClr val="BF5700"/>
                  </a:solidFill>
                  <a:latin typeface="Times New Roman" panose="02020603050405020304" pitchFamily="18" charset="0"/>
                  <a:cs typeface="Times New Roman" panose="02020603050405020304" pitchFamily="18" charset="0"/>
                </a:rPr>
                <a:t>P</a:t>
              </a:r>
              <a:r>
                <a:rPr lang="en-US" sz="3200" b="1" kern="1200" baseline="30000" dirty="0" smtClean="0">
                  <a:solidFill>
                    <a:srgbClr val="BF5700"/>
                  </a:solidFill>
                  <a:latin typeface="Times New Roman" panose="02020603050405020304" pitchFamily="18" charset="0"/>
                  <a:cs typeface="Times New Roman" panose="02020603050405020304" pitchFamily="18" charset="0"/>
                </a:rPr>
                <a:t>rogram</a:t>
              </a:r>
              <a:endParaRPr lang="ko-KR" altLang="en-US" sz="3200" kern="1200" dirty="0"/>
            </a:p>
          </p:txBody>
        </p:sp>
        <p:sp>
          <p:nvSpPr>
            <p:cNvPr id="12" name="자유형 11"/>
            <p:cNvSpPr/>
            <p:nvPr/>
          </p:nvSpPr>
          <p:spPr>
            <a:xfrm rot="19649551">
              <a:off x="2802399" y="4433434"/>
              <a:ext cx="639388" cy="640080"/>
            </a:xfrm>
            <a:custGeom>
              <a:avLst/>
              <a:gdLst>
                <a:gd name="connsiteX0" fmla="*/ 0 w 247721"/>
                <a:gd name="connsiteY0" fmla="*/ 79486 h 397431"/>
                <a:gd name="connsiteX1" fmla="*/ 123861 w 247721"/>
                <a:gd name="connsiteY1" fmla="*/ 79486 h 397431"/>
                <a:gd name="connsiteX2" fmla="*/ 123861 w 247721"/>
                <a:gd name="connsiteY2" fmla="*/ 0 h 397431"/>
                <a:gd name="connsiteX3" fmla="*/ 247721 w 247721"/>
                <a:gd name="connsiteY3" fmla="*/ 198716 h 397431"/>
                <a:gd name="connsiteX4" fmla="*/ 123861 w 247721"/>
                <a:gd name="connsiteY4" fmla="*/ 397431 h 397431"/>
                <a:gd name="connsiteX5" fmla="*/ 123861 w 247721"/>
                <a:gd name="connsiteY5" fmla="*/ 317945 h 397431"/>
                <a:gd name="connsiteX6" fmla="*/ 0 w 247721"/>
                <a:gd name="connsiteY6" fmla="*/ 317945 h 397431"/>
                <a:gd name="connsiteX7" fmla="*/ 0 w 247721"/>
                <a:gd name="connsiteY7" fmla="*/ 79486 h 3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721" h="397431">
                  <a:moveTo>
                    <a:pt x="0" y="79486"/>
                  </a:moveTo>
                  <a:lnTo>
                    <a:pt x="123861" y="79486"/>
                  </a:lnTo>
                  <a:lnTo>
                    <a:pt x="123861" y="0"/>
                  </a:lnTo>
                  <a:lnTo>
                    <a:pt x="247721" y="198716"/>
                  </a:lnTo>
                  <a:lnTo>
                    <a:pt x="123861" y="397431"/>
                  </a:lnTo>
                  <a:lnTo>
                    <a:pt x="123861" y="317945"/>
                  </a:lnTo>
                  <a:lnTo>
                    <a:pt x="0" y="317945"/>
                  </a:lnTo>
                  <a:lnTo>
                    <a:pt x="0" y="79486"/>
                  </a:lnTo>
                  <a:close/>
                </a:path>
              </a:pathLst>
            </a:custGeom>
          </p:spPr>
          <p:style>
            <a:lnRef idx="0">
              <a:schemeClr val="accent2">
                <a:tint val="60000"/>
                <a:hueOff val="0"/>
                <a:satOff val="0"/>
                <a:lumOff val="0"/>
                <a:alphaOff val="0"/>
              </a:schemeClr>
            </a:lnRef>
            <a:fillRef idx="3">
              <a:schemeClr val="accent2">
                <a:tint val="60000"/>
                <a:hueOff val="0"/>
                <a:satOff val="0"/>
                <a:lumOff val="0"/>
                <a:alphaOff val="0"/>
              </a:schemeClr>
            </a:fillRef>
            <a:effectRef idx="3">
              <a:schemeClr val="accent2">
                <a:tint val="60000"/>
                <a:hueOff val="0"/>
                <a:satOff val="0"/>
                <a:lumOff val="0"/>
                <a:alphaOff val="0"/>
              </a:schemeClr>
            </a:effectRef>
            <a:fontRef idx="minor">
              <a:schemeClr val="dk1">
                <a:hueOff val="0"/>
                <a:satOff val="0"/>
                <a:lumOff val="0"/>
                <a:alphaOff val="0"/>
              </a:schemeClr>
            </a:fontRef>
          </p:style>
          <p:txBody>
            <a:bodyPr spcFirstLastPara="0" vert="horz" wrap="square" lIns="0" tIns="79486" rIns="74316" bIns="79486" numCol="1" spcCol="1270" anchor="ctr" anchorCtr="0">
              <a:noAutofit/>
            </a:bodyPr>
            <a:lstStyle/>
            <a:p>
              <a:pPr lvl="0" algn="ctr" defTabSz="755650" latinLnBrk="1">
                <a:lnSpc>
                  <a:spcPct val="90000"/>
                </a:lnSpc>
                <a:spcBef>
                  <a:spcPct val="0"/>
                </a:spcBef>
                <a:spcAft>
                  <a:spcPct val="35000"/>
                </a:spcAft>
              </a:pPr>
              <a:endParaRPr lang="ko-KR" altLang="en-US" sz="1700" kern="1200"/>
            </a:p>
          </p:txBody>
        </p:sp>
      </p:grpSp>
      <p:grpSp>
        <p:nvGrpSpPr>
          <p:cNvPr id="22" name="Group 21"/>
          <p:cNvGrpSpPr/>
          <p:nvPr/>
        </p:nvGrpSpPr>
        <p:grpSpPr>
          <a:xfrm>
            <a:off x="5680139" y="4134262"/>
            <a:ext cx="2824058" cy="1920240"/>
            <a:chOff x="5680139" y="4134262"/>
            <a:chExt cx="2824058" cy="1920240"/>
          </a:xfrm>
        </p:grpSpPr>
        <p:sp>
          <p:nvSpPr>
            <p:cNvPr id="17" name="자유형 16"/>
            <p:cNvSpPr/>
            <p:nvPr/>
          </p:nvSpPr>
          <p:spPr>
            <a:xfrm>
              <a:off x="6583957" y="4134262"/>
              <a:ext cx="1920240" cy="1920240"/>
            </a:xfrm>
            <a:custGeom>
              <a:avLst/>
              <a:gdLst>
                <a:gd name="connsiteX0" fmla="*/ 0 w 1168917"/>
                <a:gd name="connsiteY0" fmla="*/ 584459 h 1168917"/>
                <a:gd name="connsiteX1" fmla="*/ 584459 w 1168917"/>
                <a:gd name="connsiteY1" fmla="*/ 0 h 1168917"/>
                <a:gd name="connsiteX2" fmla="*/ 1168918 w 1168917"/>
                <a:gd name="connsiteY2" fmla="*/ 584459 h 1168917"/>
                <a:gd name="connsiteX3" fmla="*/ 584459 w 1168917"/>
                <a:gd name="connsiteY3" fmla="*/ 1168918 h 1168917"/>
                <a:gd name="connsiteX4" fmla="*/ 0 w 1168917"/>
                <a:gd name="connsiteY4" fmla="*/ 584459 h 116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917" h="1168917">
                  <a:moveTo>
                    <a:pt x="0" y="584459"/>
                  </a:moveTo>
                  <a:cubicBezTo>
                    <a:pt x="0" y="261671"/>
                    <a:pt x="261671" y="0"/>
                    <a:pt x="584459" y="0"/>
                  </a:cubicBezTo>
                  <a:cubicBezTo>
                    <a:pt x="907247" y="0"/>
                    <a:pt x="1168918" y="261671"/>
                    <a:pt x="1168918" y="584459"/>
                  </a:cubicBezTo>
                  <a:cubicBezTo>
                    <a:pt x="1168918" y="907247"/>
                    <a:pt x="907247" y="1168918"/>
                    <a:pt x="584459" y="1168918"/>
                  </a:cubicBezTo>
                  <a:cubicBezTo>
                    <a:pt x="261671" y="1168918"/>
                    <a:pt x="0" y="907247"/>
                    <a:pt x="0" y="584459"/>
                  </a:cubicBezTo>
                  <a:close/>
                </a:path>
              </a:pathLst>
            </a:custGeom>
          </p:spPr>
          <p:style>
            <a:lnRef idx="0">
              <a:schemeClr val="accent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92774" tIns="192774" rIns="192774" bIns="192774" numCol="1" spcCol="1270" anchor="ctr" anchorCtr="0">
              <a:noAutofit/>
            </a:bodyPr>
            <a:lstStyle/>
            <a:p>
              <a:pPr lvl="0" algn="ctr" defTabSz="755650" latinLnBrk="1">
                <a:lnSpc>
                  <a:spcPct val="90000"/>
                </a:lnSpc>
                <a:spcBef>
                  <a:spcPct val="0"/>
                </a:spcBef>
                <a:spcAft>
                  <a:spcPct val="35000"/>
                </a:spcAft>
              </a:pPr>
              <a:r>
                <a:rPr lang="en-US" sz="3200" b="1" kern="1200" baseline="30000" dirty="0" smtClean="0">
                  <a:solidFill>
                    <a:srgbClr val="BF5700"/>
                  </a:solidFill>
                  <a:latin typeface="Times New Roman" panose="02020603050405020304" pitchFamily="18" charset="0"/>
                  <a:cs typeface="Times New Roman" panose="02020603050405020304" pitchFamily="18" charset="0"/>
                </a:rPr>
                <a:t>Trimmed</a:t>
              </a:r>
              <a:br>
                <a:rPr lang="en-US" sz="3200" b="1" kern="1200" baseline="30000" dirty="0" smtClean="0">
                  <a:solidFill>
                    <a:srgbClr val="BF5700"/>
                  </a:solidFill>
                  <a:latin typeface="Times New Roman" panose="02020603050405020304" pitchFamily="18" charset="0"/>
                  <a:cs typeface="Times New Roman" panose="02020603050405020304" pitchFamily="18" charset="0"/>
                </a:rPr>
              </a:br>
              <a:r>
                <a:rPr lang="en-US" sz="3200" b="1" kern="1200" baseline="30000" dirty="0" smtClean="0">
                  <a:solidFill>
                    <a:srgbClr val="BF5700"/>
                  </a:solidFill>
                  <a:latin typeface="Times New Roman" panose="02020603050405020304" pitchFamily="18" charset="0"/>
                  <a:cs typeface="Times New Roman" panose="02020603050405020304" pitchFamily="18" charset="0"/>
                </a:rPr>
                <a:t>Hedges</a:t>
              </a:r>
              <a:endParaRPr lang="ko-KR" altLang="en-US" sz="3200" kern="1200" dirty="0"/>
            </a:p>
          </p:txBody>
        </p:sp>
        <p:sp>
          <p:nvSpPr>
            <p:cNvPr id="13" name="자유형 12"/>
            <p:cNvSpPr/>
            <p:nvPr/>
          </p:nvSpPr>
          <p:spPr>
            <a:xfrm rot="12855608">
              <a:off x="5680139" y="4436213"/>
              <a:ext cx="639388" cy="640080"/>
            </a:xfrm>
            <a:custGeom>
              <a:avLst/>
              <a:gdLst>
                <a:gd name="connsiteX0" fmla="*/ 0 w 247721"/>
                <a:gd name="connsiteY0" fmla="*/ 79486 h 397431"/>
                <a:gd name="connsiteX1" fmla="*/ 123861 w 247721"/>
                <a:gd name="connsiteY1" fmla="*/ 79486 h 397431"/>
                <a:gd name="connsiteX2" fmla="*/ 123861 w 247721"/>
                <a:gd name="connsiteY2" fmla="*/ 0 h 397431"/>
                <a:gd name="connsiteX3" fmla="*/ 247721 w 247721"/>
                <a:gd name="connsiteY3" fmla="*/ 198716 h 397431"/>
                <a:gd name="connsiteX4" fmla="*/ 123861 w 247721"/>
                <a:gd name="connsiteY4" fmla="*/ 397431 h 397431"/>
                <a:gd name="connsiteX5" fmla="*/ 123861 w 247721"/>
                <a:gd name="connsiteY5" fmla="*/ 317945 h 397431"/>
                <a:gd name="connsiteX6" fmla="*/ 0 w 247721"/>
                <a:gd name="connsiteY6" fmla="*/ 317945 h 397431"/>
                <a:gd name="connsiteX7" fmla="*/ 0 w 247721"/>
                <a:gd name="connsiteY7" fmla="*/ 79486 h 3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721" h="397431">
                  <a:moveTo>
                    <a:pt x="0" y="79486"/>
                  </a:moveTo>
                  <a:lnTo>
                    <a:pt x="123861" y="79486"/>
                  </a:lnTo>
                  <a:lnTo>
                    <a:pt x="123861" y="0"/>
                  </a:lnTo>
                  <a:lnTo>
                    <a:pt x="247721" y="198716"/>
                  </a:lnTo>
                  <a:lnTo>
                    <a:pt x="123861" y="397431"/>
                  </a:lnTo>
                  <a:lnTo>
                    <a:pt x="123861" y="317945"/>
                  </a:lnTo>
                  <a:lnTo>
                    <a:pt x="0" y="317945"/>
                  </a:lnTo>
                  <a:lnTo>
                    <a:pt x="0" y="79486"/>
                  </a:lnTo>
                  <a:close/>
                </a:path>
              </a:pathLst>
            </a:custGeom>
          </p:spPr>
          <p:style>
            <a:lnRef idx="0">
              <a:schemeClr val="accent2">
                <a:tint val="60000"/>
                <a:hueOff val="0"/>
                <a:satOff val="0"/>
                <a:lumOff val="0"/>
                <a:alphaOff val="0"/>
              </a:schemeClr>
            </a:lnRef>
            <a:fillRef idx="3">
              <a:schemeClr val="accent2">
                <a:tint val="60000"/>
                <a:hueOff val="0"/>
                <a:satOff val="0"/>
                <a:lumOff val="0"/>
                <a:alphaOff val="0"/>
              </a:schemeClr>
            </a:fillRef>
            <a:effectRef idx="3">
              <a:schemeClr val="accent2">
                <a:tint val="60000"/>
                <a:hueOff val="0"/>
                <a:satOff val="0"/>
                <a:lumOff val="0"/>
                <a:alphaOff val="0"/>
              </a:schemeClr>
            </a:effectRef>
            <a:fontRef idx="minor">
              <a:schemeClr val="dk1">
                <a:hueOff val="0"/>
                <a:satOff val="0"/>
                <a:lumOff val="0"/>
                <a:alphaOff val="0"/>
              </a:schemeClr>
            </a:fontRef>
          </p:style>
          <p:txBody>
            <a:bodyPr spcFirstLastPara="0" vert="horz" wrap="square" lIns="0" tIns="79486" rIns="74316" bIns="79486" numCol="1" spcCol="1270" anchor="ctr" anchorCtr="0">
              <a:noAutofit/>
            </a:bodyPr>
            <a:lstStyle/>
            <a:p>
              <a:pPr lvl="0" algn="ctr" defTabSz="755650" latinLnBrk="1">
                <a:lnSpc>
                  <a:spcPct val="90000"/>
                </a:lnSpc>
                <a:spcBef>
                  <a:spcPct val="0"/>
                </a:spcBef>
                <a:spcAft>
                  <a:spcPct val="35000"/>
                </a:spcAft>
              </a:pPr>
              <a:endParaRPr lang="ko-KR" altLang="en-US" sz="1700" kern="1200"/>
            </a:p>
          </p:txBody>
        </p:sp>
      </p:grpSp>
      <p:grpSp>
        <p:nvGrpSpPr>
          <p:cNvPr id="20" name="Group 19"/>
          <p:cNvGrpSpPr/>
          <p:nvPr/>
        </p:nvGrpSpPr>
        <p:grpSpPr>
          <a:xfrm>
            <a:off x="739172" y="1367593"/>
            <a:ext cx="2665174" cy="1920240"/>
            <a:chOff x="768484" y="1402534"/>
            <a:chExt cx="2665174" cy="1920240"/>
          </a:xfrm>
        </p:grpSpPr>
        <p:sp>
          <p:nvSpPr>
            <p:cNvPr id="14" name="자유형 13"/>
            <p:cNvSpPr/>
            <p:nvPr/>
          </p:nvSpPr>
          <p:spPr>
            <a:xfrm>
              <a:off x="768484" y="1402534"/>
              <a:ext cx="1920240" cy="1920240"/>
            </a:xfrm>
            <a:custGeom>
              <a:avLst/>
              <a:gdLst>
                <a:gd name="connsiteX0" fmla="*/ 0 w 1168917"/>
                <a:gd name="connsiteY0" fmla="*/ 584459 h 1168917"/>
                <a:gd name="connsiteX1" fmla="*/ 584459 w 1168917"/>
                <a:gd name="connsiteY1" fmla="*/ 0 h 1168917"/>
                <a:gd name="connsiteX2" fmla="*/ 1168918 w 1168917"/>
                <a:gd name="connsiteY2" fmla="*/ 584459 h 1168917"/>
                <a:gd name="connsiteX3" fmla="*/ 584459 w 1168917"/>
                <a:gd name="connsiteY3" fmla="*/ 1168918 h 1168917"/>
                <a:gd name="connsiteX4" fmla="*/ 0 w 1168917"/>
                <a:gd name="connsiteY4" fmla="*/ 584459 h 116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917" h="1168917">
                  <a:moveTo>
                    <a:pt x="0" y="584459"/>
                  </a:moveTo>
                  <a:cubicBezTo>
                    <a:pt x="0" y="261671"/>
                    <a:pt x="261671" y="0"/>
                    <a:pt x="584459" y="0"/>
                  </a:cubicBezTo>
                  <a:cubicBezTo>
                    <a:pt x="907247" y="0"/>
                    <a:pt x="1168918" y="261671"/>
                    <a:pt x="1168918" y="584459"/>
                  </a:cubicBezTo>
                  <a:cubicBezTo>
                    <a:pt x="1168918" y="907247"/>
                    <a:pt x="907247" y="1168918"/>
                    <a:pt x="584459" y="1168918"/>
                  </a:cubicBezTo>
                  <a:cubicBezTo>
                    <a:pt x="261671" y="1168918"/>
                    <a:pt x="0" y="907247"/>
                    <a:pt x="0" y="584459"/>
                  </a:cubicBezTo>
                  <a:close/>
                </a:path>
              </a:pathLst>
            </a:custGeom>
          </p:spPr>
          <p:style>
            <a:lnRef idx="0">
              <a:schemeClr val="accent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92774" tIns="192774" rIns="192774" bIns="192774" numCol="1" spcCol="1270" anchor="ctr" anchorCtr="0">
              <a:noAutofit/>
            </a:bodyPr>
            <a:lstStyle/>
            <a:p>
              <a:pPr lvl="0" algn="ctr" defTabSz="755650" latinLnBrk="1">
                <a:lnSpc>
                  <a:spcPct val="90000"/>
                </a:lnSpc>
                <a:spcBef>
                  <a:spcPct val="0"/>
                </a:spcBef>
                <a:spcAft>
                  <a:spcPct val="35000"/>
                </a:spcAft>
              </a:pPr>
              <a:r>
                <a:rPr lang="en-US" altLang="ko-KR" sz="3200" b="1" baseline="30000" dirty="0">
                  <a:solidFill>
                    <a:srgbClr val="BF5700"/>
                  </a:solidFill>
                  <a:latin typeface="Times New Roman" panose="02020603050405020304" pitchFamily="18" charset="0"/>
                  <a:cs typeface="Times New Roman" panose="02020603050405020304" pitchFamily="18" charset="0"/>
                </a:rPr>
                <a:t>More Police </a:t>
              </a:r>
              <a:r>
                <a:rPr lang="en-US" altLang="ko-KR" sz="3200" b="1" baseline="30000" dirty="0" smtClean="0">
                  <a:solidFill>
                    <a:srgbClr val="BF5700"/>
                  </a:solidFill>
                  <a:latin typeface="Times New Roman" panose="02020603050405020304" pitchFamily="18" charset="0"/>
                  <a:cs typeface="Times New Roman" panose="02020603050405020304" pitchFamily="18" charset="0"/>
                </a:rPr>
                <a:t>Around</a:t>
              </a:r>
              <a:endParaRPr lang="ko-KR" altLang="en-US" sz="3200" b="1" baseline="30000" dirty="0">
                <a:solidFill>
                  <a:srgbClr val="BF5700"/>
                </a:solidFill>
                <a:latin typeface="Times New Roman" panose="02020603050405020304" pitchFamily="18" charset="0"/>
                <a:cs typeface="Times New Roman" panose="02020603050405020304" pitchFamily="18" charset="0"/>
              </a:endParaRPr>
            </a:p>
          </p:txBody>
        </p:sp>
        <p:sp>
          <p:nvSpPr>
            <p:cNvPr id="10" name="자유형 9"/>
            <p:cNvSpPr/>
            <p:nvPr/>
          </p:nvSpPr>
          <p:spPr>
            <a:xfrm rot="1390046">
              <a:off x="2794270" y="2408205"/>
              <a:ext cx="639388" cy="640080"/>
            </a:xfrm>
            <a:custGeom>
              <a:avLst/>
              <a:gdLst>
                <a:gd name="connsiteX0" fmla="*/ 0 w 247721"/>
                <a:gd name="connsiteY0" fmla="*/ 79486 h 397431"/>
                <a:gd name="connsiteX1" fmla="*/ 123861 w 247721"/>
                <a:gd name="connsiteY1" fmla="*/ 79486 h 397431"/>
                <a:gd name="connsiteX2" fmla="*/ 123861 w 247721"/>
                <a:gd name="connsiteY2" fmla="*/ 0 h 397431"/>
                <a:gd name="connsiteX3" fmla="*/ 247721 w 247721"/>
                <a:gd name="connsiteY3" fmla="*/ 198716 h 397431"/>
                <a:gd name="connsiteX4" fmla="*/ 123861 w 247721"/>
                <a:gd name="connsiteY4" fmla="*/ 397431 h 397431"/>
                <a:gd name="connsiteX5" fmla="*/ 123861 w 247721"/>
                <a:gd name="connsiteY5" fmla="*/ 317945 h 397431"/>
                <a:gd name="connsiteX6" fmla="*/ 0 w 247721"/>
                <a:gd name="connsiteY6" fmla="*/ 317945 h 397431"/>
                <a:gd name="connsiteX7" fmla="*/ 0 w 247721"/>
                <a:gd name="connsiteY7" fmla="*/ 79486 h 3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721" h="397431">
                  <a:moveTo>
                    <a:pt x="0" y="79486"/>
                  </a:moveTo>
                  <a:lnTo>
                    <a:pt x="123861" y="79486"/>
                  </a:lnTo>
                  <a:lnTo>
                    <a:pt x="123861" y="0"/>
                  </a:lnTo>
                  <a:lnTo>
                    <a:pt x="247721" y="198716"/>
                  </a:lnTo>
                  <a:lnTo>
                    <a:pt x="123861" y="397431"/>
                  </a:lnTo>
                  <a:lnTo>
                    <a:pt x="123861" y="317945"/>
                  </a:lnTo>
                  <a:lnTo>
                    <a:pt x="0" y="317945"/>
                  </a:lnTo>
                  <a:lnTo>
                    <a:pt x="0" y="79486"/>
                  </a:lnTo>
                  <a:close/>
                </a:path>
              </a:pathLst>
            </a:custGeom>
          </p:spPr>
          <p:style>
            <a:lnRef idx="0">
              <a:schemeClr val="accent2">
                <a:tint val="60000"/>
                <a:hueOff val="0"/>
                <a:satOff val="0"/>
                <a:lumOff val="0"/>
                <a:alphaOff val="0"/>
              </a:schemeClr>
            </a:lnRef>
            <a:fillRef idx="3">
              <a:schemeClr val="accent2">
                <a:tint val="60000"/>
                <a:hueOff val="0"/>
                <a:satOff val="0"/>
                <a:lumOff val="0"/>
                <a:alphaOff val="0"/>
              </a:schemeClr>
            </a:fillRef>
            <a:effectRef idx="3">
              <a:schemeClr val="accent2">
                <a:tint val="60000"/>
                <a:hueOff val="0"/>
                <a:satOff val="0"/>
                <a:lumOff val="0"/>
                <a:alphaOff val="0"/>
              </a:schemeClr>
            </a:effectRef>
            <a:fontRef idx="minor">
              <a:schemeClr val="dk1">
                <a:hueOff val="0"/>
                <a:satOff val="0"/>
                <a:lumOff val="0"/>
                <a:alphaOff val="0"/>
              </a:schemeClr>
            </a:fontRef>
          </p:style>
          <p:txBody>
            <a:bodyPr spcFirstLastPara="0" vert="horz" wrap="square" lIns="0" tIns="79486" rIns="74316" bIns="79486" numCol="1" spcCol="1270" anchor="ctr" anchorCtr="0">
              <a:noAutofit/>
            </a:bodyPr>
            <a:lstStyle/>
            <a:p>
              <a:pPr lvl="0" algn="ctr" defTabSz="755650" latinLnBrk="1">
                <a:lnSpc>
                  <a:spcPct val="90000"/>
                </a:lnSpc>
                <a:spcBef>
                  <a:spcPct val="0"/>
                </a:spcBef>
                <a:spcAft>
                  <a:spcPct val="35000"/>
                </a:spcAft>
              </a:pPr>
              <a:endParaRPr lang="ko-KR" altLang="en-US" sz="1700" kern="1200"/>
            </a:p>
          </p:txBody>
        </p:sp>
      </p:grpSp>
      <p:grpSp>
        <p:nvGrpSpPr>
          <p:cNvPr id="21" name="Group 20"/>
          <p:cNvGrpSpPr/>
          <p:nvPr/>
        </p:nvGrpSpPr>
        <p:grpSpPr>
          <a:xfrm>
            <a:off x="5743733" y="1367593"/>
            <a:ext cx="2760464" cy="1920240"/>
            <a:chOff x="5743733" y="1367593"/>
            <a:chExt cx="2760464" cy="1920240"/>
          </a:xfrm>
        </p:grpSpPr>
        <p:sp>
          <p:nvSpPr>
            <p:cNvPr id="16" name="자유형 15"/>
            <p:cNvSpPr/>
            <p:nvPr/>
          </p:nvSpPr>
          <p:spPr>
            <a:xfrm>
              <a:off x="6583957" y="1367593"/>
              <a:ext cx="1920240" cy="1920240"/>
            </a:xfrm>
            <a:custGeom>
              <a:avLst/>
              <a:gdLst>
                <a:gd name="connsiteX0" fmla="*/ 0 w 1168917"/>
                <a:gd name="connsiteY0" fmla="*/ 584459 h 1168917"/>
                <a:gd name="connsiteX1" fmla="*/ 584459 w 1168917"/>
                <a:gd name="connsiteY1" fmla="*/ 0 h 1168917"/>
                <a:gd name="connsiteX2" fmla="*/ 1168918 w 1168917"/>
                <a:gd name="connsiteY2" fmla="*/ 584459 h 1168917"/>
                <a:gd name="connsiteX3" fmla="*/ 584459 w 1168917"/>
                <a:gd name="connsiteY3" fmla="*/ 1168918 h 1168917"/>
                <a:gd name="connsiteX4" fmla="*/ 0 w 1168917"/>
                <a:gd name="connsiteY4" fmla="*/ 584459 h 116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917" h="1168917">
                  <a:moveTo>
                    <a:pt x="0" y="584459"/>
                  </a:moveTo>
                  <a:cubicBezTo>
                    <a:pt x="0" y="261671"/>
                    <a:pt x="261671" y="0"/>
                    <a:pt x="584459" y="0"/>
                  </a:cubicBezTo>
                  <a:cubicBezTo>
                    <a:pt x="907247" y="0"/>
                    <a:pt x="1168918" y="261671"/>
                    <a:pt x="1168918" y="584459"/>
                  </a:cubicBezTo>
                  <a:cubicBezTo>
                    <a:pt x="1168918" y="907247"/>
                    <a:pt x="907247" y="1168918"/>
                    <a:pt x="584459" y="1168918"/>
                  </a:cubicBezTo>
                  <a:cubicBezTo>
                    <a:pt x="261671" y="1168918"/>
                    <a:pt x="0" y="907247"/>
                    <a:pt x="0" y="584459"/>
                  </a:cubicBezTo>
                  <a:close/>
                </a:path>
              </a:pathLst>
            </a:custGeom>
          </p:spPr>
          <p:style>
            <a:lnRef idx="0">
              <a:schemeClr val="accent2">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txBody>
            <a:bodyPr spcFirstLastPara="0" vert="horz" wrap="square" lIns="192774" tIns="192774" rIns="192774" bIns="192774" numCol="1" spcCol="1270" anchor="ctr" anchorCtr="0">
              <a:noAutofit/>
            </a:bodyPr>
            <a:lstStyle/>
            <a:p>
              <a:pPr algn="ctr" defTabSz="755650" latinLnBrk="1">
                <a:lnSpc>
                  <a:spcPct val="90000"/>
                </a:lnSpc>
                <a:spcBef>
                  <a:spcPct val="0"/>
                </a:spcBef>
                <a:spcAft>
                  <a:spcPct val="35000"/>
                </a:spcAft>
              </a:pPr>
              <a:r>
                <a:rPr lang="en-US" altLang="ko-KR" sz="3200" b="1" baseline="30000" dirty="0">
                  <a:solidFill>
                    <a:srgbClr val="BF5700"/>
                  </a:solidFill>
                  <a:latin typeface="Times New Roman" panose="02020603050405020304" pitchFamily="18" charset="0"/>
                  <a:cs typeface="Times New Roman" panose="02020603050405020304" pitchFamily="18" charset="0"/>
                </a:rPr>
                <a:t>More lights on the path</a:t>
              </a:r>
              <a:endParaRPr lang="ko-KR" altLang="en-US" sz="3200" b="1" baseline="30000" dirty="0">
                <a:solidFill>
                  <a:srgbClr val="BF5700"/>
                </a:solidFill>
                <a:latin typeface="Times New Roman" panose="02020603050405020304" pitchFamily="18" charset="0"/>
                <a:cs typeface="Times New Roman" panose="02020603050405020304" pitchFamily="18" charset="0"/>
              </a:endParaRPr>
            </a:p>
          </p:txBody>
        </p:sp>
        <p:sp>
          <p:nvSpPr>
            <p:cNvPr id="11" name="자유형 10"/>
            <p:cNvSpPr/>
            <p:nvPr/>
          </p:nvSpPr>
          <p:spPr>
            <a:xfrm rot="8924215">
              <a:off x="5743733" y="2427679"/>
              <a:ext cx="639388" cy="640080"/>
            </a:xfrm>
            <a:custGeom>
              <a:avLst/>
              <a:gdLst>
                <a:gd name="connsiteX0" fmla="*/ 0 w 247721"/>
                <a:gd name="connsiteY0" fmla="*/ 79486 h 397431"/>
                <a:gd name="connsiteX1" fmla="*/ 123861 w 247721"/>
                <a:gd name="connsiteY1" fmla="*/ 79486 h 397431"/>
                <a:gd name="connsiteX2" fmla="*/ 123861 w 247721"/>
                <a:gd name="connsiteY2" fmla="*/ 0 h 397431"/>
                <a:gd name="connsiteX3" fmla="*/ 247721 w 247721"/>
                <a:gd name="connsiteY3" fmla="*/ 198716 h 397431"/>
                <a:gd name="connsiteX4" fmla="*/ 123861 w 247721"/>
                <a:gd name="connsiteY4" fmla="*/ 397431 h 397431"/>
                <a:gd name="connsiteX5" fmla="*/ 123861 w 247721"/>
                <a:gd name="connsiteY5" fmla="*/ 317945 h 397431"/>
                <a:gd name="connsiteX6" fmla="*/ 0 w 247721"/>
                <a:gd name="connsiteY6" fmla="*/ 317945 h 397431"/>
                <a:gd name="connsiteX7" fmla="*/ 0 w 247721"/>
                <a:gd name="connsiteY7" fmla="*/ 79486 h 3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721" h="397431">
                  <a:moveTo>
                    <a:pt x="0" y="79486"/>
                  </a:moveTo>
                  <a:lnTo>
                    <a:pt x="123861" y="79486"/>
                  </a:lnTo>
                  <a:lnTo>
                    <a:pt x="123861" y="0"/>
                  </a:lnTo>
                  <a:lnTo>
                    <a:pt x="247721" y="198716"/>
                  </a:lnTo>
                  <a:lnTo>
                    <a:pt x="123861" y="397431"/>
                  </a:lnTo>
                  <a:lnTo>
                    <a:pt x="123861" y="317945"/>
                  </a:lnTo>
                  <a:lnTo>
                    <a:pt x="0" y="317945"/>
                  </a:lnTo>
                  <a:lnTo>
                    <a:pt x="0" y="79486"/>
                  </a:lnTo>
                  <a:close/>
                </a:path>
              </a:pathLst>
            </a:custGeom>
          </p:spPr>
          <p:style>
            <a:lnRef idx="0">
              <a:schemeClr val="accent2">
                <a:tint val="60000"/>
                <a:hueOff val="0"/>
                <a:satOff val="0"/>
                <a:lumOff val="0"/>
                <a:alphaOff val="0"/>
              </a:schemeClr>
            </a:lnRef>
            <a:fillRef idx="3">
              <a:schemeClr val="accent2">
                <a:tint val="60000"/>
                <a:hueOff val="0"/>
                <a:satOff val="0"/>
                <a:lumOff val="0"/>
                <a:alphaOff val="0"/>
              </a:schemeClr>
            </a:fillRef>
            <a:effectRef idx="3">
              <a:schemeClr val="accent2">
                <a:tint val="60000"/>
                <a:hueOff val="0"/>
                <a:satOff val="0"/>
                <a:lumOff val="0"/>
                <a:alphaOff val="0"/>
              </a:schemeClr>
            </a:effectRef>
            <a:fontRef idx="minor">
              <a:schemeClr val="dk1">
                <a:hueOff val="0"/>
                <a:satOff val="0"/>
                <a:lumOff val="0"/>
                <a:alphaOff val="0"/>
              </a:schemeClr>
            </a:fontRef>
          </p:style>
          <p:txBody>
            <a:bodyPr spcFirstLastPara="0" vert="horz" wrap="square" lIns="0" tIns="79486" rIns="74316" bIns="79486" numCol="1" spcCol="1270" anchor="ctr" anchorCtr="0">
              <a:noAutofit/>
            </a:bodyPr>
            <a:lstStyle/>
            <a:p>
              <a:pPr lvl="0" algn="ctr" defTabSz="755650" latinLnBrk="1">
                <a:lnSpc>
                  <a:spcPct val="90000"/>
                </a:lnSpc>
                <a:spcBef>
                  <a:spcPct val="0"/>
                </a:spcBef>
                <a:spcAft>
                  <a:spcPct val="35000"/>
                </a:spcAft>
              </a:pPr>
              <a:endParaRPr lang="ko-KR" altLang="en-US" sz="1700" kern="1200"/>
            </a:p>
          </p:txBody>
        </p:sp>
      </p:grpSp>
      <p:sp>
        <p:nvSpPr>
          <p:cNvPr id="18" name="Rectangle 5"/>
          <p:cNvSpPr/>
          <p:nvPr/>
        </p:nvSpPr>
        <p:spPr>
          <a:xfrm>
            <a:off x="3715836" y="1250533"/>
            <a:ext cx="1712328" cy="523220"/>
          </a:xfrm>
          <a:prstGeom prst="rect">
            <a:avLst/>
          </a:prstGeom>
        </p:spPr>
        <p:txBody>
          <a:bodyPr wrap="none">
            <a:spAutoFit/>
          </a:bodyPr>
          <a:lstStyle/>
          <a:p>
            <a:pPr algn="ctr"/>
            <a:r>
              <a:rPr lang="en-US" sz="2800" b="1" dirty="0" smtClean="0">
                <a:solidFill>
                  <a:srgbClr val="BF5700"/>
                </a:solidFill>
                <a:latin typeface="Times New Roman" panose="02020603050405020304" pitchFamily="18" charset="0"/>
                <a:ea typeface="+mj-ea"/>
                <a:cs typeface="Times New Roman" panose="02020603050405020304" pitchFamily="18" charset="0"/>
              </a:rPr>
              <a:t>What if..?</a:t>
            </a:r>
            <a:endParaRPr lang="en-US" sz="2800" b="1" dirty="0">
              <a:solidFill>
                <a:srgbClr val="BF570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9601778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9" presetClass="entr" presetSubtype="0" fill="hold" grpId="0" nodeType="afterEffect">
                                  <p:stCondLst>
                                    <p:cond delay="150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306157" y="1572847"/>
            <a:ext cx="8431442" cy="4183704"/>
            <a:chOff x="306157" y="1572847"/>
            <a:chExt cx="8431442" cy="4183704"/>
          </a:xfrm>
        </p:grpSpPr>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888" y="1572847"/>
              <a:ext cx="3662711" cy="4183704"/>
            </a:xfrm>
            <a:prstGeom prst="rect">
              <a:avLst/>
            </a:prstGeom>
          </p:spPr>
        </p:pic>
        <p:sp>
          <p:nvSpPr>
            <p:cNvPr id="4" name="직사각형 3"/>
            <p:cNvSpPr/>
            <p:nvPr/>
          </p:nvSpPr>
          <p:spPr>
            <a:xfrm>
              <a:off x="306157" y="1887272"/>
              <a:ext cx="5603576" cy="3046988"/>
            </a:xfrm>
            <a:prstGeom prst="rect">
              <a:avLst/>
            </a:prstGeom>
          </p:spPr>
          <p:txBody>
            <a:bodyPr wrap="square">
              <a:spAutoFit/>
            </a:bodyPr>
            <a:lstStyle/>
            <a:p>
              <a:pPr algn="ctr">
                <a:lnSpc>
                  <a:spcPct val="150000"/>
                </a:lnSpc>
              </a:pPr>
              <a:r>
                <a:rPr lang="en-US" sz="2800" b="1" dirty="0" smtClean="0">
                  <a:solidFill>
                    <a:srgbClr val="BF5700"/>
                  </a:solidFill>
                  <a:latin typeface="Times New Roman" panose="02020603050405020304" pitchFamily="18" charset="0"/>
                  <a:cs typeface="Times New Roman" panose="02020603050405020304" pitchFamily="18" charset="0"/>
                </a:rPr>
                <a:t>Think of Safety</a:t>
              </a:r>
              <a:r>
                <a:rPr lang="en-US" sz="3200" dirty="0" smtClean="0">
                  <a:latin typeface="Times New Roman" panose="02020603050405020304" pitchFamily="18" charset="0"/>
                  <a:cs typeface="Times New Roman" panose="02020603050405020304" pitchFamily="18" charset="0"/>
                </a:rPr>
                <a:t/>
              </a:r>
              <a:br>
                <a:rPr lang="en-US" sz="3200" dirty="0" smtClean="0">
                  <a:latin typeface="Times New Roman" panose="02020603050405020304" pitchFamily="18" charset="0"/>
                  <a:cs typeface="Times New Roman" panose="02020603050405020304" pitchFamily="18" charset="0"/>
                </a:rPr>
              </a:br>
              <a:r>
                <a:rPr lang="en-US" sz="3200" dirty="0" smtClean="0">
                  <a:latin typeface="Times New Roman" panose="02020603050405020304" pitchFamily="18" charset="0"/>
                  <a:cs typeface="Times New Roman" panose="02020603050405020304" pitchFamily="18" charset="0"/>
                </a:rPr>
                <a:t>as a thing that is provided to</a:t>
              </a:r>
              <a:br>
                <a:rPr lang="en-US" sz="3200" dirty="0" smtClean="0">
                  <a:latin typeface="Times New Roman" panose="02020603050405020304" pitchFamily="18" charset="0"/>
                  <a:cs typeface="Times New Roman" panose="02020603050405020304" pitchFamily="18" charset="0"/>
                </a:rPr>
              </a:br>
              <a:r>
                <a:rPr lang="en-US" sz="3200" dirty="0" smtClean="0">
                  <a:latin typeface="Times New Roman" panose="02020603050405020304" pitchFamily="18" charset="0"/>
                  <a:cs typeface="Times New Roman" panose="02020603050405020304" pitchFamily="18" charset="0"/>
                </a:rPr>
                <a:t>UT Austin students, faculty members, and staff members</a:t>
              </a:r>
              <a:endParaRPr lang="en-US" sz="3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46290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792076" y="1683838"/>
            <a:ext cx="7718885" cy="1754326"/>
          </a:xfrm>
          <a:prstGeom prst="rect">
            <a:avLst/>
          </a:prstGeom>
        </p:spPr>
        <p:txBody>
          <a:bodyPr wrap="square">
            <a:spAutoFit/>
          </a:bodyPr>
          <a:lstStyle/>
          <a:p>
            <a:pPr algn="ctr"/>
            <a:r>
              <a:rPr lang="en-US" sz="3600" b="1" dirty="0" smtClean="0">
                <a:latin typeface="Times New Roman" panose="02020603050405020304" pitchFamily="18" charset="0"/>
                <a:cs typeface="Times New Roman" panose="02020603050405020304" pitchFamily="18" charset="0"/>
              </a:rPr>
              <a:t>‘BE SAFE Campaign’</a:t>
            </a:r>
            <a:r>
              <a:rPr lang="en-US" sz="3600" b="1" dirty="0" smtClean="0">
                <a:solidFill>
                  <a:srgbClr val="BF5700"/>
                </a:solidFill>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is </a:t>
            </a:r>
            <a:r>
              <a:rPr lang="en-US" sz="2400" dirty="0">
                <a:latin typeface="Times New Roman" panose="02020603050405020304" pitchFamily="18" charset="0"/>
                <a:cs typeface="Times New Roman" panose="02020603050405020304" pitchFamily="18" charset="0"/>
              </a:rPr>
              <a:t>an </a:t>
            </a:r>
            <a:r>
              <a:rPr lang="en-US" sz="2400" dirty="0">
                <a:solidFill>
                  <a:srgbClr val="BF5700"/>
                </a:solidFill>
                <a:latin typeface="Times New Roman" panose="02020603050405020304" pitchFamily="18" charset="0"/>
                <a:cs typeface="Times New Roman" panose="02020603050405020304" pitchFamily="18" charset="0"/>
              </a:rPr>
              <a:t>effort to shift the thinking toward the idea </a:t>
            </a:r>
            <a:r>
              <a:rPr lang="en-US" sz="2400" dirty="0">
                <a:latin typeface="Times New Roman" panose="02020603050405020304" pitchFamily="18" charset="0"/>
                <a:cs typeface="Times New Roman" panose="02020603050405020304" pitchFamily="18" charset="0"/>
              </a:rPr>
              <a:t>that when folks look out for each other, the entire community becomes </a:t>
            </a:r>
            <a:r>
              <a:rPr lang="en-US" sz="2400" dirty="0" smtClean="0">
                <a:latin typeface="Times New Roman" panose="02020603050405020304" pitchFamily="18" charset="0"/>
                <a:cs typeface="Times New Roman" panose="02020603050405020304" pitchFamily="18" charset="0"/>
              </a:rPr>
              <a:t>safer by the University and UTPD.</a:t>
            </a:r>
            <a:endParaRPr lang="en-US" sz="2400" dirty="0">
              <a:latin typeface="Times New Roman" panose="02020603050405020304" pitchFamily="18" charset="0"/>
              <a:cs typeface="Times New Roman" panose="02020603050405020304" pitchFamily="18" charset="0"/>
            </a:endParaRPr>
          </a:p>
        </p:txBody>
      </p:sp>
      <p:pic>
        <p:nvPicPr>
          <p:cNvPr id="7" name="Picture 2" descr="Be Safe PPT slides15.jpg"/>
          <p:cNvPicPr>
            <a:picLocks noChangeAspect="1"/>
          </p:cNvPicPr>
          <p:nvPr/>
        </p:nvPicPr>
        <p:blipFill rotWithShape="1">
          <a:blip r:embed="rId2">
            <a:extLst>
              <a:ext uri="{28A0092B-C50C-407E-A947-70E740481C1C}">
                <a14:useLocalDpi xmlns:a14="http://schemas.microsoft.com/office/drawing/2010/main" val="0"/>
              </a:ext>
            </a:extLst>
          </a:blip>
          <a:srcRect t="80628" b="2152"/>
          <a:stretch/>
        </p:blipFill>
        <p:spPr>
          <a:xfrm>
            <a:off x="761186" y="3630304"/>
            <a:ext cx="8135269" cy="1842448"/>
          </a:xfrm>
          <a:prstGeom prst="rect">
            <a:avLst/>
          </a:prstGeom>
        </p:spPr>
      </p:pic>
    </p:spTree>
    <p:extLst>
      <p:ext uri="{BB962C8B-B14F-4D97-AF65-F5344CB8AC3E}">
        <p14:creationId xmlns:p14="http://schemas.microsoft.com/office/powerpoint/2010/main" val="31322009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34532" y="1005101"/>
            <a:ext cx="6858001" cy="523220"/>
          </a:xfrm>
          <a:prstGeom prst="rect">
            <a:avLst/>
          </a:prstGeom>
          <a:noFill/>
        </p:spPr>
        <p:txBody>
          <a:bodyPr wrap="square" rtlCol="0">
            <a:spAutoFit/>
          </a:bodyPr>
          <a:lstStyle/>
          <a:p>
            <a:pPr algn="ctr"/>
            <a:r>
              <a:rPr lang="en-US" sz="2800" b="1" dirty="0" smtClean="0">
                <a:solidFill>
                  <a:srgbClr val="BF5700"/>
                </a:solidFill>
                <a:latin typeface="Times New Roman" panose="02020603050405020304" pitchFamily="18" charset="0"/>
                <a:ea typeface="+mj-ea"/>
                <a:cs typeface="Times New Roman" panose="02020603050405020304" pitchFamily="18" charset="0"/>
              </a:rPr>
              <a:t>Look at these Creative </a:t>
            </a:r>
            <a:r>
              <a:rPr lang="en-US" sz="2800" b="1" dirty="0">
                <a:solidFill>
                  <a:srgbClr val="BF5700"/>
                </a:solidFill>
                <a:latin typeface="Times New Roman" panose="02020603050405020304" pitchFamily="18" charset="0"/>
                <a:ea typeface="+mj-ea"/>
                <a:cs typeface="Times New Roman" panose="02020603050405020304" pitchFamily="18" charset="0"/>
              </a:rPr>
              <a:t>D</a:t>
            </a:r>
            <a:r>
              <a:rPr lang="en-US" sz="2800" b="1" dirty="0" smtClean="0">
                <a:solidFill>
                  <a:srgbClr val="BF5700"/>
                </a:solidFill>
                <a:latin typeface="Times New Roman" panose="02020603050405020304" pitchFamily="18" charset="0"/>
                <a:ea typeface="+mj-ea"/>
                <a:cs typeface="Times New Roman" panose="02020603050405020304" pitchFamily="18" charset="0"/>
              </a:rPr>
              <a:t>esigns!</a:t>
            </a:r>
            <a:endParaRPr lang="en-US" sz="2800" b="1" dirty="0">
              <a:solidFill>
                <a:srgbClr val="BF5700"/>
              </a:solidFill>
              <a:latin typeface="Times New Roman" panose="02020603050405020304" pitchFamily="18" charset="0"/>
              <a:ea typeface="+mj-ea"/>
              <a:cs typeface="Times New Roman" panose="02020603050405020304" pitchFamily="18" charset="0"/>
            </a:endParaRPr>
          </a:p>
        </p:txBody>
      </p:sp>
      <p:pic>
        <p:nvPicPr>
          <p:cNvPr id="2" name="Picture 3" descr="Be Safe PPT slides14.jpg"/>
          <p:cNvPicPr>
            <a:picLocks noChangeAspect="1"/>
          </p:cNvPicPr>
          <p:nvPr/>
        </p:nvPicPr>
        <p:blipFill rotWithShape="1">
          <a:blip r:embed="rId2">
            <a:extLst>
              <a:ext uri="{28A0092B-C50C-407E-A947-70E740481C1C}">
                <a14:useLocalDpi xmlns:a14="http://schemas.microsoft.com/office/drawing/2010/main" val="0"/>
              </a:ext>
            </a:extLst>
          </a:blip>
          <a:srcRect l="5070" t="3376" r="54366" b="38671"/>
          <a:stretch/>
        </p:blipFill>
        <p:spPr>
          <a:xfrm>
            <a:off x="885671" y="2057077"/>
            <a:ext cx="2311931" cy="3725333"/>
          </a:xfrm>
          <a:prstGeom prst="rect">
            <a:avLst/>
          </a:prstGeom>
        </p:spPr>
      </p:pic>
      <p:pic>
        <p:nvPicPr>
          <p:cNvPr id="7" name="Picture 3" descr="Be Safe PPT slides14.jpg"/>
          <p:cNvPicPr>
            <a:picLocks noChangeAspect="1"/>
          </p:cNvPicPr>
          <p:nvPr/>
        </p:nvPicPr>
        <p:blipFill rotWithShape="1">
          <a:blip r:embed="rId2">
            <a:extLst>
              <a:ext uri="{28A0092B-C50C-407E-A947-70E740481C1C}">
                <a14:useLocalDpi xmlns:a14="http://schemas.microsoft.com/office/drawing/2010/main" val="0"/>
              </a:ext>
            </a:extLst>
          </a:blip>
          <a:srcRect l="47017" t="3973" r="5300" b="67949"/>
          <a:stretch/>
        </p:blipFill>
        <p:spPr>
          <a:xfrm>
            <a:off x="3281069" y="2090669"/>
            <a:ext cx="2603055" cy="1709769"/>
          </a:xfrm>
          <a:prstGeom prst="rect">
            <a:avLst/>
          </a:prstGeom>
        </p:spPr>
      </p:pic>
      <p:pic>
        <p:nvPicPr>
          <p:cNvPr id="8" name="Picture 3" descr="Be Safe PPT slides14.jpg"/>
          <p:cNvPicPr>
            <a:picLocks noChangeAspect="1"/>
          </p:cNvPicPr>
          <p:nvPr/>
        </p:nvPicPr>
        <p:blipFill rotWithShape="1">
          <a:blip r:embed="rId2">
            <a:extLst>
              <a:ext uri="{28A0092B-C50C-407E-A947-70E740481C1C}">
                <a14:useLocalDpi xmlns:a14="http://schemas.microsoft.com/office/drawing/2010/main" val="0"/>
              </a:ext>
            </a:extLst>
          </a:blip>
          <a:srcRect l="5212" t="60940" r="4782" b="3693"/>
          <a:stretch/>
        </p:blipFill>
        <p:spPr>
          <a:xfrm>
            <a:off x="3248400" y="3890418"/>
            <a:ext cx="5224315" cy="1787857"/>
          </a:xfrm>
          <a:prstGeom prst="rect">
            <a:avLst/>
          </a:prstGeom>
        </p:spPr>
      </p:pic>
      <p:pic>
        <p:nvPicPr>
          <p:cNvPr id="9" name="Picture 3" descr="Be Safe PPT slides14.jpg"/>
          <p:cNvPicPr>
            <a:picLocks noChangeAspect="1"/>
          </p:cNvPicPr>
          <p:nvPr/>
        </p:nvPicPr>
        <p:blipFill rotWithShape="1">
          <a:blip r:embed="rId2">
            <a:extLst>
              <a:ext uri="{28A0092B-C50C-407E-A947-70E740481C1C}">
                <a14:useLocalDpi xmlns:a14="http://schemas.microsoft.com/office/drawing/2010/main" val="0"/>
              </a:ext>
            </a:extLst>
          </a:blip>
          <a:srcRect l="46598" t="32640" r="4872" b="39012"/>
          <a:stretch/>
        </p:blipFill>
        <p:spPr>
          <a:xfrm>
            <a:off x="5917990" y="2090669"/>
            <a:ext cx="2554725" cy="1709769"/>
          </a:xfrm>
          <a:prstGeom prst="rect">
            <a:avLst/>
          </a:prstGeom>
        </p:spPr>
      </p:pic>
    </p:spTree>
    <p:extLst>
      <p:ext uri="{BB962C8B-B14F-4D97-AF65-F5344CB8AC3E}">
        <p14:creationId xmlns:p14="http://schemas.microsoft.com/office/powerpoint/2010/main" val="20846427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3198" y="2902677"/>
            <a:ext cx="6517917" cy="2677656"/>
          </a:xfrm>
          <a:prstGeom prst="rect">
            <a:avLst/>
          </a:prstGeom>
          <a:noFill/>
        </p:spPr>
        <p:txBody>
          <a:bodyPr wrap="square" rtlCol="0">
            <a:spAutoFit/>
          </a:bodyPr>
          <a:lstStyle/>
          <a:p>
            <a:pPr algn="ctr">
              <a:lnSpc>
                <a:spcPct val="150000"/>
              </a:lnSpc>
            </a:pPr>
            <a:r>
              <a:rPr lang="en-US" sz="2800" dirty="0">
                <a:latin typeface="Times New Roman" panose="02020603050405020304" pitchFamily="18" charset="0"/>
                <a:cs typeface="Times New Roman" panose="02020603050405020304" pitchFamily="18" charset="0"/>
              </a:rPr>
              <a:t>You can get an </a:t>
            </a:r>
            <a:r>
              <a:rPr lang="en-US" sz="2800" b="1" dirty="0">
                <a:latin typeface="Times New Roman" panose="02020603050405020304" pitchFamily="18" charset="0"/>
                <a:cs typeface="Times New Roman" panose="02020603050405020304" pitchFamily="18" charset="0"/>
              </a:rPr>
              <a:t>opportunity to express yourself</a:t>
            </a:r>
            <a:r>
              <a:rPr lang="en-US" sz="2800" dirty="0">
                <a:latin typeface="Times New Roman" panose="02020603050405020304" pitchFamily="18" charset="0"/>
                <a:cs typeface="Times New Roman" panose="02020603050405020304" pitchFamily="18" charset="0"/>
              </a:rPr>
              <a:t> by creating an artistic representation of </a:t>
            </a:r>
            <a:r>
              <a:rPr lang="en-US" sz="2800" b="1" dirty="0">
                <a:solidFill>
                  <a:srgbClr val="BF5700"/>
                </a:solidFill>
                <a:latin typeface="Times New Roman" panose="02020603050405020304" pitchFamily="18" charset="0"/>
                <a:cs typeface="Times New Roman" panose="02020603050405020304" pitchFamily="18" charset="0"/>
              </a:rPr>
              <a:t>what the </a:t>
            </a:r>
            <a:r>
              <a:rPr lang="en-US" sz="2800" b="1" dirty="0" smtClean="0">
                <a:solidFill>
                  <a:srgbClr val="BF5700"/>
                </a:solidFill>
                <a:latin typeface="Times New Roman" panose="02020603050405020304" pitchFamily="18" charset="0"/>
                <a:cs typeface="Times New Roman" panose="02020603050405020304" pitchFamily="18" charset="0"/>
              </a:rPr>
              <a:t>BE SAFE Campaign </a:t>
            </a:r>
            <a:r>
              <a:rPr lang="en-US" sz="2800" b="1" dirty="0">
                <a:solidFill>
                  <a:srgbClr val="BF5700"/>
                </a:solidFill>
                <a:latin typeface="Times New Roman" panose="02020603050405020304" pitchFamily="18" charset="0"/>
                <a:cs typeface="Times New Roman" panose="02020603050405020304" pitchFamily="18" charset="0"/>
              </a:rPr>
              <a:t>means to you</a:t>
            </a:r>
            <a:r>
              <a:rPr lang="en-US" sz="2800" dirty="0">
                <a:latin typeface="Times New Roman" panose="02020603050405020304" pitchFamily="18" charset="0"/>
                <a:cs typeface="Times New Roman" panose="02020603050405020304" pitchFamily="18" charset="0"/>
              </a:rPr>
              <a:t>.</a:t>
            </a:r>
          </a:p>
        </p:txBody>
      </p:sp>
      <p:sp>
        <p:nvSpPr>
          <p:cNvPr id="5" name="직사각형 4"/>
          <p:cNvSpPr/>
          <p:nvPr/>
        </p:nvSpPr>
        <p:spPr>
          <a:xfrm>
            <a:off x="1313042" y="1385669"/>
            <a:ext cx="6517917" cy="954107"/>
          </a:xfrm>
          <a:prstGeom prst="rect">
            <a:avLst/>
          </a:prstGeom>
        </p:spPr>
        <p:txBody>
          <a:bodyPr wrap="square">
            <a:spAutoFit/>
          </a:bodyPr>
          <a:lstStyle/>
          <a:p>
            <a:pPr algn="ctr"/>
            <a:r>
              <a:rPr lang="en-US" sz="2800" b="1" dirty="0">
                <a:solidFill>
                  <a:srgbClr val="BF5700"/>
                </a:solidFill>
                <a:latin typeface="Times New Roman" panose="02020603050405020304" pitchFamily="18" charset="0"/>
                <a:ea typeface="+mj-ea"/>
                <a:cs typeface="Times New Roman" panose="02020603050405020304" pitchFamily="18" charset="0"/>
              </a:rPr>
              <a:t>Use your creativity to help </a:t>
            </a:r>
            <a:r>
              <a:rPr lang="en-US" sz="2800" b="1" dirty="0" smtClean="0">
                <a:solidFill>
                  <a:srgbClr val="BF5700"/>
                </a:solidFill>
                <a:latin typeface="Times New Roman" panose="02020603050405020304" pitchFamily="18" charset="0"/>
                <a:ea typeface="+mj-ea"/>
                <a:cs typeface="Times New Roman" panose="02020603050405020304" pitchFamily="18" charset="0"/>
              </a:rPr>
              <a:t>share</a:t>
            </a:r>
            <a:br>
              <a:rPr lang="en-US" sz="2800" b="1" dirty="0" smtClean="0">
                <a:solidFill>
                  <a:srgbClr val="BF5700"/>
                </a:solidFill>
                <a:latin typeface="Times New Roman" panose="02020603050405020304" pitchFamily="18" charset="0"/>
                <a:ea typeface="+mj-ea"/>
                <a:cs typeface="Times New Roman" panose="02020603050405020304" pitchFamily="18" charset="0"/>
              </a:rPr>
            </a:br>
            <a:r>
              <a:rPr lang="en-US" sz="2800" b="1" dirty="0" smtClean="0">
                <a:solidFill>
                  <a:srgbClr val="BF5700"/>
                </a:solidFill>
                <a:latin typeface="Times New Roman" panose="02020603050405020304" pitchFamily="18" charset="0"/>
                <a:ea typeface="+mj-ea"/>
                <a:cs typeface="Times New Roman" panose="02020603050405020304" pitchFamily="18" charset="0"/>
              </a:rPr>
              <a:t>the BE SAFE </a:t>
            </a:r>
            <a:r>
              <a:rPr lang="en-US" sz="2800" b="1" dirty="0">
                <a:solidFill>
                  <a:srgbClr val="BF5700"/>
                </a:solidFill>
                <a:latin typeface="Times New Roman" panose="02020603050405020304" pitchFamily="18" charset="0"/>
                <a:ea typeface="+mj-ea"/>
                <a:cs typeface="Times New Roman" panose="02020603050405020304" pitchFamily="18" charset="0"/>
              </a:rPr>
              <a:t>message!</a:t>
            </a:r>
          </a:p>
        </p:txBody>
      </p:sp>
    </p:spTree>
    <p:extLst>
      <p:ext uri="{BB962C8B-B14F-4D97-AF65-F5344CB8AC3E}">
        <p14:creationId xmlns:p14="http://schemas.microsoft.com/office/powerpoint/2010/main" val="20587320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p:cNvGrpSpPr/>
          <p:nvPr/>
        </p:nvGrpSpPr>
        <p:grpSpPr>
          <a:xfrm>
            <a:off x="694213" y="1913467"/>
            <a:ext cx="8195787" cy="4444743"/>
            <a:chOff x="694213" y="1913467"/>
            <a:chExt cx="8195787" cy="4444743"/>
          </a:xfrm>
        </p:grpSpPr>
        <p:grpSp>
          <p:nvGrpSpPr>
            <p:cNvPr id="6" name="그룹 5"/>
            <p:cNvGrpSpPr/>
            <p:nvPr/>
          </p:nvGrpSpPr>
          <p:grpSpPr>
            <a:xfrm>
              <a:off x="694213" y="1913467"/>
              <a:ext cx="2229852" cy="4444743"/>
              <a:chOff x="571381" y="1404975"/>
              <a:chExt cx="2229852" cy="4953235"/>
            </a:xfrm>
          </p:grpSpPr>
          <p:sp>
            <p:nvSpPr>
              <p:cNvPr id="2" name="한쪽 모서리는 잘리고 다른 쪽 모서리는 둥근 사각형 1"/>
              <p:cNvSpPr/>
              <p:nvPr/>
            </p:nvSpPr>
            <p:spPr>
              <a:xfrm>
                <a:off x="571381" y="4203785"/>
                <a:ext cx="2229852" cy="755021"/>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3</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 name="한쪽 모서리는 잘리고 다른 쪽 모서리는 둥근 사각형 2"/>
              <p:cNvSpPr/>
              <p:nvPr/>
            </p:nvSpPr>
            <p:spPr>
              <a:xfrm>
                <a:off x="571381" y="2804380"/>
                <a:ext cx="2229852" cy="755021"/>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2</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한쪽 모서리는 잘리고 다른 쪽 모서리는 둥근 사각형 3"/>
              <p:cNvSpPr/>
              <p:nvPr/>
            </p:nvSpPr>
            <p:spPr>
              <a:xfrm>
                <a:off x="571381" y="1404975"/>
                <a:ext cx="2229852" cy="755021"/>
              </a:xfrm>
              <a:prstGeom prst="snip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Times New Roman" panose="02020603050405020304" pitchFamily="18" charset="0"/>
                    <a:cs typeface="Times New Roman" panose="02020603050405020304" pitchFamily="18" charset="0"/>
                  </a:rPr>
                  <a:t>Phase 1</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5" name="한쪽 모서리는 잘리고 다른 쪽 모서리는 둥근 사각형 4"/>
              <p:cNvSpPr/>
              <p:nvPr/>
            </p:nvSpPr>
            <p:spPr>
              <a:xfrm>
                <a:off x="571381" y="5603189"/>
                <a:ext cx="2229852" cy="755021"/>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4</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grpSp>
        <p:sp>
          <p:nvSpPr>
            <p:cNvPr id="9" name="TextBox 8"/>
            <p:cNvSpPr txBox="1"/>
            <p:nvPr/>
          </p:nvSpPr>
          <p:spPr>
            <a:xfrm>
              <a:off x="3420533" y="1913467"/>
              <a:ext cx="5469467"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Deliver the primary messages</a:t>
              </a:r>
            </a:p>
            <a:p>
              <a:pPr marL="742950" lvl="1" indent="-285750">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Walk with me</a:t>
              </a:r>
            </a:p>
            <a:p>
              <a:pPr marL="742950" lvl="1" indent="-285750">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Be Aware</a:t>
              </a:r>
            </a:p>
            <a:p>
              <a:pPr marL="742950" lvl="1" indent="-285750">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Call 911</a:t>
              </a:r>
            </a:p>
            <a:p>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Each point gets its own poster/execution, simple and clear.</a:t>
              </a:r>
            </a:p>
            <a:p>
              <a:pPr marL="285750" indent="-285750">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Introduce Be Safe logo, UTA logo, and color palette that will be consistent throughout campaign.</a:t>
              </a:r>
              <a:endParaRPr lang="en-US" sz="2400" dirty="0">
                <a:latin typeface="Times New Roman" panose="02020603050405020304" pitchFamily="18" charset="0"/>
                <a:cs typeface="Times New Roman" panose="02020603050405020304" pitchFamily="18" charset="0"/>
              </a:endParaRPr>
            </a:p>
          </p:txBody>
        </p:sp>
      </p:grpSp>
      <p:sp>
        <p:nvSpPr>
          <p:cNvPr id="10" name="TextBox 9"/>
          <p:cNvSpPr txBox="1"/>
          <p:nvPr/>
        </p:nvSpPr>
        <p:spPr>
          <a:xfrm>
            <a:off x="1433932" y="1005101"/>
            <a:ext cx="6858001" cy="523220"/>
          </a:xfrm>
          <a:prstGeom prst="rect">
            <a:avLst/>
          </a:prstGeom>
          <a:noFill/>
        </p:spPr>
        <p:txBody>
          <a:bodyPr wrap="square" rtlCol="0">
            <a:spAutoFit/>
          </a:bodyPr>
          <a:lstStyle/>
          <a:p>
            <a:pPr algn="ctr"/>
            <a:r>
              <a:rPr lang="en-US" sz="2800" b="1" dirty="0" smtClean="0">
                <a:solidFill>
                  <a:srgbClr val="BF5700"/>
                </a:solidFill>
                <a:latin typeface="Times New Roman" panose="02020603050405020304" pitchFamily="18" charset="0"/>
                <a:ea typeface="+mj-ea"/>
                <a:cs typeface="Times New Roman" panose="02020603050405020304" pitchFamily="18" charset="0"/>
              </a:rPr>
              <a:t>Let’s BE SAFE Together!</a:t>
            </a:r>
          </a:p>
        </p:txBody>
      </p:sp>
    </p:spTree>
    <p:extLst>
      <p:ext uri="{BB962C8B-B14F-4D97-AF65-F5344CB8AC3E}">
        <p14:creationId xmlns:p14="http://schemas.microsoft.com/office/powerpoint/2010/main" val="4089652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p:nvPr/>
        </p:nvGrpSpPr>
        <p:grpSpPr>
          <a:xfrm>
            <a:off x="694213" y="1913467"/>
            <a:ext cx="7557090" cy="4444743"/>
            <a:chOff x="694213" y="1913467"/>
            <a:chExt cx="7557090" cy="4444743"/>
          </a:xfrm>
        </p:grpSpPr>
        <p:grpSp>
          <p:nvGrpSpPr>
            <p:cNvPr id="6" name="그룹 5"/>
            <p:cNvGrpSpPr/>
            <p:nvPr/>
          </p:nvGrpSpPr>
          <p:grpSpPr>
            <a:xfrm>
              <a:off x="694213" y="1913467"/>
              <a:ext cx="2229852" cy="4444743"/>
              <a:chOff x="571381" y="1404975"/>
              <a:chExt cx="2229852" cy="4953235"/>
            </a:xfrm>
          </p:grpSpPr>
          <p:sp>
            <p:nvSpPr>
              <p:cNvPr id="2" name="한쪽 모서리는 잘리고 다른 쪽 모서리는 둥근 사각형 1"/>
              <p:cNvSpPr/>
              <p:nvPr/>
            </p:nvSpPr>
            <p:spPr>
              <a:xfrm>
                <a:off x="571381" y="4203785"/>
                <a:ext cx="2229852" cy="755021"/>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3</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 name="한쪽 모서리는 잘리고 다른 쪽 모서리는 둥근 사각형 2"/>
              <p:cNvSpPr/>
              <p:nvPr/>
            </p:nvSpPr>
            <p:spPr>
              <a:xfrm>
                <a:off x="571381" y="2804380"/>
                <a:ext cx="2229852" cy="755021"/>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2</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한쪽 모서리는 잘리고 다른 쪽 모서리는 둥근 사각형 3"/>
              <p:cNvSpPr/>
              <p:nvPr/>
            </p:nvSpPr>
            <p:spPr>
              <a:xfrm>
                <a:off x="571381" y="1404975"/>
                <a:ext cx="2229852" cy="755021"/>
              </a:xfrm>
              <a:prstGeom prst="snip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Times New Roman" panose="02020603050405020304" pitchFamily="18" charset="0"/>
                    <a:cs typeface="Times New Roman" panose="02020603050405020304" pitchFamily="18" charset="0"/>
                  </a:rPr>
                  <a:t>Phase 1</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5" name="한쪽 모서리는 잘리고 다른 쪽 모서리는 둥근 사각형 4"/>
              <p:cNvSpPr/>
              <p:nvPr/>
            </p:nvSpPr>
            <p:spPr>
              <a:xfrm>
                <a:off x="571381" y="5603189"/>
                <a:ext cx="2229852" cy="755021"/>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4</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grpSp>
        <p:grpSp>
          <p:nvGrpSpPr>
            <p:cNvPr id="7" name="그룹 6"/>
            <p:cNvGrpSpPr/>
            <p:nvPr/>
          </p:nvGrpSpPr>
          <p:grpSpPr>
            <a:xfrm>
              <a:off x="3691467" y="2184400"/>
              <a:ext cx="4559836" cy="3647581"/>
              <a:chOff x="2286706" y="1035774"/>
              <a:chExt cx="5964597" cy="4796207"/>
            </a:xfrm>
          </p:grpSpPr>
          <p:pic>
            <p:nvPicPr>
              <p:cNvPr id="10" name="Picture 8" descr="Be Safe PPT slides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5303" y="3454541"/>
                <a:ext cx="1836000" cy="2377440"/>
              </a:xfrm>
              <a:prstGeom prst="rect">
                <a:avLst/>
              </a:prstGeom>
              <a:ln>
                <a:solidFill>
                  <a:schemeClr val="tx1"/>
                </a:solidFill>
              </a:ln>
            </p:spPr>
          </p:pic>
          <p:pic>
            <p:nvPicPr>
              <p:cNvPr id="11" name="Picture 7" descr="Be Safe PPT slides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585" y="1035774"/>
                <a:ext cx="1818718" cy="2377440"/>
              </a:xfrm>
              <a:prstGeom prst="rect">
                <a:avLst/>
              </a:prstGeom>
            </p:spPr>
          </p:pic>
          <p:pic>
            <p:nvPicPr>
              <p:cNvPr id="12" name="Picture 4" descr="Be Safe PPT slides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706" y="1069191"/>
                <a:ext cx="3632727" cy="4762790"/>
              </a:xfrm>
              <a:prstGeom prst="rect">
                <a:avLst/>
              </a:prstGeom>
            </p:spPr>
          </p:pic>
        </p:grpSp>
      </p:grpSp>
      <p:sp>
        <p:nvSpPr>
          <p:cNvPr id="13" name="TextBox 12"/>
          <p:cNvSpPr txBox="1"/>
          <p:nvPr/>
        </p:nvSpPr>
        <p:spPr>
          <a:xfrm>
            <a:off x="1433932" y="1005101"/>
            <a:ext cx="6858001" cy="523220"/>
          </a:xfrm>
          <a:prstGeom prst="rect">
            <a:avLst/>
          </a:prstGeom>
          <a:noFill/>
        </p:spPr>
        <p:txBody>
          <a:bodyPr wrap="square" rtlCol="0">
            <a:spAutoFit/>
          </a:bodyPr>
          <a:lstStyle/>
          <a:p>
            <a:pPr algn="ctr"/>
            <a:r>
              <a:rPr lang="en-US" sz="2800" b="1" dirty="0" smtClean="0">
                <a:solidFill>
                  <a:srgbClr val="BF5700"/>
                </a:solidFill>
                <a:latin typeface="Times New Roman" panose="02020603050405020304" pitchFamily="18" charset="0"/>
                <a:ea typeface="+mj-ea"/>
                <a:cs typeface="Times New Roman" panose="02020603050405020304" pitchFamily="18" charset="0"/>
              </a:rPr>
              <a:t>Let’s BE SAFE Together!</a:t>
            </a:r>
          </a:p>
        </p:txBody>
      </p:sp>
    </p:spTree>
    <p:extLst>
      <p:ext uri="{BB962C8B-B14F-4D97-AF65-F5344CB8AC3E}">
        <p14:creationId xmlns:p14="http://schemas.microsoft.com/office/powerpoint/2010/main" val="2252041846"/>
      </p:ext>
    </p:extLst>
  </p:cSld>
  <p:clrMapOvr>
    <a:masterClrMapping/>
  </p:clrMapOvr>
  <p:transition spd="slow">
    <p:randomBar dir="ver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694213" y="1946594"/>
            <a:ext cx="8263519" cy="4411616"/>
            <a:chOff x="694213" y="1946594"/>
            <a:chExt cx="8263519" cy="4411616"/>
          </a:xfrm>
        </p:grpSpPr>
        <p:grpSp>
          <p:nvGrpSpPr>
            <p:cNvPr id="9" name="그룹 8"/>
            <p:cNvGrpSpPr/>
            <p:nvPr/>
          </p:nvGrpSpPr>
          <p:grpSpPr>
            <a:xfrm>
              <a:off x="694213" y="1946594"/>
              <a:ext cx="2229852" cy="4411616"/>
              <a:chOff x="694213" y="1946594"/>
              <a:chExt cx="2229852" cy="4411616"/>
            </a:xfrm>
          </p:grpSpPr>
          <p:sp>
            <p:nvSpPr>
              <p:cNvPr id="2" name="한쪽 모서리는 잘리고 다른 쪽 모서리는 둥근 사각형 1"/>
              <p:cNvSpPr/>
              <p:nvPr/>
            </p:nvSpPr>
            <p:spPr>
              <a:xfrm>
                <a:off x="694213" y="4424955"/>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3</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5" name="한쪽 모서리는 잘리고 다른 쪽 모서리는 둥근 사각형 4"/>
              <p:cNvSpPr/>
              <p:nvPr/>
            </p:nvSpPr>
            <p:spPr>
              <a:xfrm>
                <a:off x="694213" y="5680698"/>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4</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한쪽 모서리는 잘리고 다른 쪽 모서리는 둥근 사각형 12"/>
              <p:cNvSpPr/>
              <p:nvPr/>
            </p:nvSpPr>
            <p:spPr>
              <a:xfrm>
                <a:off x="694213" y="3169212"/>
                <a:ext cx="2229852" cy="677512"/>
              </a:xfrm>
              <a:prstGeom prst="snip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Times New Roman" panose="02020603050405020304" pitchFamily="18" charset="0"/>
                    <a:cs typeface="Times New Roman" panose="02020603050405020304" pitchFamily="18" charset="0"/>
                  </a:rPr>
                  <a:t>Phase 2</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4" name="한쪽 모서리는 잘리고 다른 쪽 모서리는 둥근 사각형 13"/>
              <p:cNvSpPr/>
              <p:nvPr/>
            </p:nvSpPr>
            <p:spPr>
              <a:xfrm>
                <a:off x="694213" y="1946594"/>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a:t>
                </a:r>
                <a:r>
                  <a:rPr lang="en-US" sz="2400" b="1" dirty="0">
                    <a:solidFill>
                      <a:schemeClr val="bg1">
                        <a:lumMod val="50000"/>
                      </a:schemeClr>
                    </a:solidFill>
                    <a:latin typeface="Times New Roman" panose="02020603050405020304" pitchFamily="18" charset="0"/>
                    <a:cs typeface="Times New Roman" panose="02020603050405020304" pitchFamily="18" charset="0"/>
                  </a:rPr>
                  <a:t>1</a:t>
                </a:r>
              </a:p>
            </p:txBody>
          </p:sp>
        </p:grpSp>
        <p:sp>
          <p:nvSpPr>
            <p:cNvPr id="15" name="직사각형 14"/>
            <p:cNvSpPr/>
            <p:nvPr/>
          </p:nvSpPr>
          <p:spPr>
            <a:xfrm>
              <a:off x="3285065" y="2016521"/>
              <a:ext cx="5672667" cy="3724096"/>
            </a:xfrm>
            <a:prstGeom prst="rect">
              <a:avLst/>
            </a:prstGeom>
          </p:spPr>
          <p:txBody>
            <a:bodyPr wrap="square">
              <a:spAutoFit/>
            </a:bodyPr>
            <a:lstStyle/>
            <a:p>
              <a:endParaRPr lang="en-US" sz="2000" dirty="0">
                <a:solidFill>
                  <a:srgbClr val="000000"/>
                </a:solidFill>
                <a:latin typeface="BentonSans Book"/>
              </a:endParaRPr>
            </a:p>
            <a:p>
              <a:pPr marL="169863" indent="-169863">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Each point gets its own mini-campaign. </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Graphic representations of each point. </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The point should be displayed above the Be Safe logo</a:t>
              </a:r>
              <a:r>
                <a:rPr lang="en-US" sz="2400"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Demonstrate consistency of Be Safe logo, UTA logo, and color palette.</a:t>
              </a:r>
            </a:p>
          </p:txBody>
        </p:sp>
      </p:grpSp>
      <p:sp>
        <p:nvSpPr>
          <p:cNvPr id="10" name="TextBox 9"/>
          <p:cNvSpPr txBox="1"/>
          <p:nvPr/>
        </p:nvSpPr>
        <p:spPr>
          <a:xfrm>
            <a:off x="1433932" y="1021143"/>
            <a:ext cx="6858001" cy="523220"/>
          </a:xfrm>
          <a:prstGeom prst="rect">
            <a:avLst/>
          </a:prstGeom>
          <a:noFill/>
        </p:spPr>
        <p:txBody>
          <a:bodyPr wrap="square" rtlCol="0">
            <a:spAutoFit/>
          </a:bodyPr>
          <a:lstStyle/>
          <a:p>
            <a:pPr algn="ctr"/>
            <a:r>
              <a:rPr lang="en-US" sz="2800" b="1" dirty="0" smtClean="0">
                <a:solidFill>
                  <a:srgbClr val="BF5700"/>
                </a:solidFill>
                <a:latin typeface="Times New Roman" panose="02020603050405020304" pitchFamily="18" charset="0"/>
                <a:ea typeface="+mj-ea"/>
                <a:cs typeface="Times New Roman" panose="02020603050405020304" pitchFamily="18" charset="0"/>
              </a:rPr>
              <a:t>Let’s BE SAFE Together!</a:t>
            </a:r>
          </a:p>
        </p:txBody>
      </p:sp>
    </p:spTree>
    <p:extLst>
      <p:ext uri="{BB962C8B-B14F-4D97-AF65-F5344CB8AC3E}">
        <p14:creationId xmlns:p14="http://schemas.microsoft.com/office/powerpoint/2010/main" val="3229199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694213" y="1946594"/>
            <a:ext cx="7521156" cy="4411616"/>
            <a:chOff x="694213" y="1946594"/>
            <a:chExt cx="7521156" cy="4411616"/>
          </a:xfrm>
        </p:grpSpPr>
        <p:grpSp>
          <p:nvGrpSpPr>
            <p:cNvPr id="4" name="그룹 3"/>
            <p:cNvGrpSpPr/>
            <p:nvPr/>
          </p:nvGrpSpPr>
          <p:grpSpPr>
            <a:xfrm>
              <a:off x="694213" y="1946594"/>
              <a:ext cx="2229852" cy="4411616"/>
              <a:chOff x="694213" y="1946594"/>
              <a:chExt cx="2229852" cy="4411616"/>
            </a:xfrm>
          </p:grpSpPr>
          <p:sp>
            <p:nvSpPr>
              <p:cNvPr id="2" name="한쪽 모서리는 잘리고 다른 쪽 모서리는 둥근 사각형 1"/>
              <p:cNvSpPr/>
              <p:nvPr/>
            </p:nvSpPr>
            <p:spPr>
              <a:xfrm>
                <a:off x="694213" y="4424955"/>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3</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5" name="한쪽 모서리는 잘리고 다른 쪽 모서리는 둥근 사각형 4"/>
              <p:cNvSpPr/>
              <p:nvPr/>
            </p:nvSpPr>
            <p:spPr>
              <a:xfrm>
                <a:off x="694213" y="5680698"/>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4</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한쪽 모서리는 잘리고 다른 쪽 모서리는 둥근 사각형 12"/>
              <p:cNvSpPr/>
              <p:nvPr/>
            </p:nvSpPr>
            <p:spPr>
              <a:xfrm>
                <a:off x="694213" y="3169212"/>
                <a:ext cx="2229852" cy="677512"/>
              </a:xfrm>
              <a:prstGeom prst="snip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Times New Roman" panose="02020603050405020304" pitchFamily="18" charset="0"/>
                    <a:cs typeface="Times New Roman" panose="02020603050405020304" pitchFamily="18" charset="0"/>
                  </a:rPr>
                  <a:t>Phase 2</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4" name="한쪽 모서리는 잘리고 다른 쪽 모서리는 둥근 사각형 13"/>
              <p:cNvSpPr/>
              <p:nvPr/>
            </p:nvSpPr>
            <p:spPr>
              <a:xfrm>
                <a:off x="694213" y="1946594"/>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a:t>
                </a:r>
                <a:r>
                  <a:rPr lang="en-US" sz="2400" b="1" dirty="0">
                    <a:solidFill>
                      <a:schemeClr val="bg1">
                        <a:lumMod val="50000"/>
                      </a:schemeClr>
                    </a:solidFill>
                    <a:latin typeface="Times New Roman" panose="02020603050405020304" pitchFamily="18" charset="0"/>
                    <a:cs typeface="Times New Roman" panose="02020603050405020304" pitchFamily="18" charset="0"/>
                  </a:rPr>
                  <a:t>1</a:t>
                </a:r>
              </a:p>
            </p:txBody>
          </p:sp>
        </p:grpSp>
        <p:grpSp>
          <p:nvGrpSpPr>
            <p:cNvPr id="3" name="그룹 2"/>
            <p:cNvGrpSpPr/>
            <p:nvPr/>
          </p:nvGrpSpPr>
          <p:grpSpPr>
            <a:xfrm>
              <a:off x="3556000" y="1946594"/>
              <a:ext cx="4659369" cy="3859059"/>
              <a:chOff x="2347190" y="1217068"/>
              <a:chExt cx="5868179" cy="4843324"/>
            </a:xfrm>
          </p:grpSpPr>
          <p:pic>
            <p:nvPicPr>
              <p:cNvPr id="15" name="Picture 2" descr="Be Safe PPT slides1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9369" y="1217068"/>
                <a:ext cx="1836000" cy="2377440"/>
              </a:xfrm>
              <a:prstGeom prst="rect">
                <a:avLst/>
              </a:prstGeom>
            </p:spPr>
          </p:pic>
          <p:pic>
            <p:nvPicPr>
              <p:cNvPr id="16" name="Picture 3" descr="Be Safe PPT slides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190" y="1498340"/>
                <a:ext cx="3630168" cy="4189169"/>
              </a:xfrm>
              <a:prstGeom prst="rect">
                <a:avLst/>
              </a:prstGeom>
            </p:spPr>
          </p:pic>
          <p:pic>
            <p:nvPicPr>
              <p:cNvPr id="17" name="Picture 5" descr="Be Safe PPT slides1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9370" y="3682952"/>
                <a:ext cx="1835999" cy="2377440"/>
              </a:xfrm>
              <a:prstGeom prst="rect">
                <a:avLst/>
              </a:prstGeom>
            </p:spPr>
          </p:pic>
        </p:grpSp>
      </p:grpSp>
      <p:sp>
        <p:nvSpPr>
          <p:cNvPr id="12" name="TextBox 11"/>
          <p:cNvSpPr txBox="1"/>
          <p:nvPr/>
        </p:nvSpPr>
        <p:spPr>
          <a:xfrm>
            <a:off x="1433932" y="1005101"/>
            <a:ext cx="6858001" cy="523220"/>
          </a:xfrm>
          <a:prstGeom prst="rect">
            <a:avLst/>
          </a:prstGeom>
          <a:noFill/>
        </p:spPr>
        <p:txBody>
          <a:bodyPr wrap="square" rtlCol="0">
            <a:spAutoFit/>
          </a:bodyPr>
          <a:lstStyle/>
          <a:p>
            <a:pPr algn="ctr"/>
            <a:r>
              <a:rPr lang="en-US" sz="2800" b="1" dirty="0" smtClean="0">
                <a:solidFill>
                  <a:srgbClr val="BF5700"/>
                </a:solidFill>
                <a:latin typeface="Times New Roman" panose="02020603050405020304" pitchFamily="18" charset="0"/>
                <a:ea typeface="+mj-ea"/>
                <a:cs typeface="Times New Roman" panose="02020603050405020304" pitchFamily="18" charset="0"/>
              </a:rPr>
              <a:t>Let’s BE SAFE Together!</a:t>
            </a:r>
          </a:p>
        </p:txBody>
      </p:sp>
    </p:spTree>
    <p:extLst>
      <p:ext uri="{BB962C8B-B14F-4D97-AF65-F5344CB8AC3E}">
        <p14:creationId xmlns:p14="http://schemas.microsoft.com/office/powerpoint/2010/main" val="39335669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94213" y="1864470"/>
            <a:ext cx="8060321" cy="4493740"/>
            <a:chOff x="694213" y="1864470"/>
            <a:chExt cx="8060321" cy="4493740"/>
          </a:xfrm>
        </p:grpSpPr>
        <p:grpSp>
          <p:nvGrpSpPr>
            <p:cNvPr id="4" name="그룹 3"/>
            <p:cNvGrpSpPr/>
            <p:nvPr/>
          </p:nvGrpSpPr>
          <p:grpSpPr>
            <a:xfrm>
              <a:off x="694213" y="1946594"/>
              <a:ext cx="2229852" cy="4411616"/>
              <a:chOff x="694213" y="1946594"/>
              <a:chExt cx="2229852" cy="4411616"/>
            </a:xfrm>
          </p:grpSpPr>
          <p:sp>
            <p:nvSpPr>
              <p:cNvPr id="5" name="한쪽 모서리는 잘리고 다른 쪽 모서리는 둥근 사각형 4"/>
              <p:cNvSpPr/>
              <p:nvPr/>
            </p:nvSpPr>
            <p:spPr>
              <a:xfrm>
                <a:off x="694213" y="5680698"/>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4</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한쪽 모서리는 잘리고 다른 쪽 모서리는 둥근 사각형 12"/>
              <p:cNvSpPr/>
              <p:nvPr/>
            </p:nvSpPr>
            <p:spPr>
              <a:xfrm>
                <a:off x="694213" y="4435996"/>
                <a:ext cx="2229852" cy="677512"/>
              </a:xfrm>
              <a:prstGeom prst="snip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Times New Roman" panose="02020603050405020304" pitchFamily="18" charset="0"/>
                    <a:cs typeface="Times New Roman" panose="02020603050405020304" pitchFamily="18" charset="0"/>
                  </a:rPr>
                  <a:t>Phase 3</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4" name="한쪽 모서리는 잘리고 다른 쪽 모서리는 둥근 사각형 13"/>
              <p:cNvSpPr/>
              <p:nvPr/>
            </p:nvSpPr>
            <p:spPr>
              <a:xfrm>
                <a:off x="694213" y="1946594"/>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a:t>
                </a:r>
                <a:r>
                  <a:rPr lang="en-US" sz="2400" b="1" dirty="0">
                    <a:solidFill>
                      <a:schemeClr val="bg1">
                        <a:lumMod val="50000"/>
                      </a:schemeClr>
                    </a:solidFill>
                    <a:latin typeface="Times New Roman" panose="02020603050405020304" pitchFamily="18" charset="0"/>
                    <a:cs typeface="Times New Roman" panose="02020603050405020304" pitchFamily="18" charset="0"/>
                  </a:rPr>
                  <a:t>1</a:t>
                </a:r>
              </a:p>
            </p:txBody>
          </p:sp>
          <p:sp>
            <p:nvSpPr>
              <p:cNvPr id="12" name="한쪽 모서리는 잘리고 다른 쪽 모서리는 둥근 사각형 11"/>
              <p:cNvSpPr/>
              <p:nvPr/>
            </p:nvSpPr>
            <p:spPr>
              <a:xfrm>
                <a:off x="694213" y="3191295"/>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2</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grpSp>
        <p:sp>
          <p:nvSpPr>
            <p:cNvPr id="7" name="직사각형 6"/>
            <p:cNvSpPr/>
            <p:nvPr/>
          </p:nvSpPr>
          <p:spPr>
            <a:xfrm>
              <a:off x="3302000" y="1864470"/>
              <a:ext cx="5452534" cy="4154984"/>
            </a:xfrm>
            <a:prstGeom prst="rect">
              <a:avLst/>
            </a:prstGeom>
          </p:spPr>
          <p:txBody>
            <a:bodyPr wrap="square">
              <a:spAutoFit/>
            </a:bodyPr>
            <a:lstStyle/>
            <a:p>
              <a:pPr marL="169863" indent="-169863">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Each </a:t>
              </a:r>
              <a:r>
                <a:rPr lang="en-US" sz="2400" dirty="0">
                  <a:latin typeface="Times New Roman" panose="02020603050405020304" pitchFamily="18" charset="0"/>
                  <a:cs typeface="Times New Roman" panose="02020603050405020304" pitchFamily="18" charset="0"/>
                </a:rPr>
                <a:t>point continues its own mini-campaign. </a:t>
              </a:r>
              <a:endParaRPr lang="en-US" sz="2400" dirty="0" smtClean="0">
                <a:latin typeface="Times New Roman" panose="02020603050405020304" pitchFamily="18" charset="0"/>
                <a:cs typeface="Times New Roman" panose="02020603050405020304" pitchFamily="18" charset="0"/>
              </a:endParaRPr>
            </a:p>
            <a:p>
              <a:pPr marL="169863" indent="-169863">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Verbal representations of each point to convey that safety is a simple casual conversation that can be had </a:t>
              </a:r>
              <a:r>
                <a:rPr lang="en-US" sz="2400" dirty="0" smtClean="0">
                  <a:latin typeface="Times New Roman" panose="02020603050405020304" pitchFamily="18" charset="0"/>
                  <a:cs typeface="Times New Roman" panose="02020603050405020304" pitchFamily="18" charset="0"/>
                </a:rPr>
                <a:t>anytime which means </a:t>
              </a:r>
              <a:r>
                <a:rPr lang="en-US" sz="2400" dirty="0">
                  <a:latin typeface="Times New Roman" panose="02020603050405020304" pitchFamily="18" charset="0"/>
                  <a:cs typeface="Times New Roman" panose="02020603050405020304" pitchFamily="18" charset="0"/>
                </a:rPr>
                <a:t>remind folks that they have active participation in their own </a:t>
              </a:r>
              <a:r>
                <a:rPr lang="en-US" sz="2400" dirty="0" smtClean="0">
                  <a:latin typeface="Times New Roman" panose="02020603050405020304" pitchFamily="18" charset="0"/>
                  <a:cs typeface="Times New Roman" panose="02020603050405020304" pitchFamily="18" charset="0"/>
                </a:rPr>
                <a:t>safety</a:t>
              </a:r>
              <a:r>
                <a:rPr lang="en-US" sz="2400" dirty="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The point should be displayed at the top of the signage</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grpSp>
      <p:sp>
        <p:nvSpPr>
          <p:cNvPr id="9" name="TextBox 8"/>
          <p:cNvSpPr txBox="1"/>
          <p:nvPr/>
        </p:nvSpPr>
        <p:spPr>
          <a:xfrm>
            <a:off x="1143000" y="1005101"/>
            <a:ext cx="6858001" cy="523220"/>
          </a:xfrm>
          <a:prstGeom prst="rect">
            <a:avLst/>
          </a:prstGeom>
          <a:noFill/>
        </p:spPr>
        <p:txBody>
          <a:bodyPr wrap="square" rtlCol="0">
            <a:spAutoFit/>
          </a:bodyPr>
          <a:lstStyle/>
          <a:p>
            <a:pPr algn="ctr"/>
            <a:r>
              <a:rPr lang="en-US" sz="2800" b="1" dirty="0" smtClean="0">
                <a:solidFill>
                  <a:srgbClr val="BF5700"/>
                </a:solidFill>
                <a:latin typeface="Times New Roman" panose="02020603050405020304" pitchFamily="18" charset="0"/>
                <a:ea typeface="+mj-ea"/>
                <a:cs typeface="Times New Roman" panose="02020603050405020304" pitchFamily="18" charset="0"/>
              </a:rPr>
              <a:t>Let’s BE SAFE Together!</a:t>
            </a:r>
          </a:p>
        </p:txBody>
      </p:sp>
    </p:spTree>
    <p:extLst>
      <p:ext uri="{BB962C8B-B14F-4D97-AF65-F5344CB8AC3E}">
        <p14:creationId xmlns:p14="http://schemas.microsoft.com/office/powerpoint/2010/main" val="34385404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4816" y="1112834"/>
            <a:ext cx="7534368" cy="954107"/>
          </a:xfrm>
          <a:prstGeom prst="rect">
            <a:avLst/>
          </a:prstGeom>
          <a:noFill/>
        </p:spPr>
        <p:txBody>
          <a:bodyPr wrap="square" rtlCol="0">
            <a:spAutoFit/>
          </a:bodyPr>
          <a:lstStyle/>
          <a:p>
            <a:pPr algn="ctr"/>
            <a:r>
              <a:rPr lang="en-US" sz="2800" dirty="0" smtClean="0">
                <a:solidFill>
                  <a:srgbClr val="BF5700"/>
                </a:solidFill>
                <a:latin typeface="Times New Roman" charset="0"/>
                <a:ea typeface="Times New Roman" charset="0"/>
                <a:cs typeface="Times New Roman" charset="0"/>
              </a:rPr>
              <a:t>Why should you pay attention to students in distress or/and disruptive behaviors?</a:t>
            </a:r>
            <a:endParaRPr lang="en-US" sz="2800" dirty="0">
              <a:solidFill>
                <a:srgbClr val="BF5700"/>
              </a:solidFill>
              <a:latin typeface="Times New Roman" charset="0"/>
              <a:ea typeface="Times New Roman" charset="0"/>
              <a:cs typeface="Times New Roman" charset="0"/>
            </a:endParaRPr>
          </a:p>
        </p:txBody>
      </p:sp>
      <p:sp>
        <p:nvSpPr>
          <p:cNvPr id="3" name="TextBox 2"/>
          <p:cNvSpPr txBox="1"/>
          <p:nvPr/>
        </p:nvSpPr>
        <p:spPr>
          <a:xfrm>
            <a:off x="1064695" y="2194569"/>
            <a:ext cx="7549218" cy="3139321"/>
          </a:xfrm>
          <a:prstGeom prst="rect">
            <a:avLst/>
          </a:prstGeom>
          <a:noFill/>
        </p:spPr>
        <p:txBody>
          <a:bodyPr wrap="square" rtlCol="0">
            <a:spAutoFit/>
          </a:bodyPr>
          <a:lstStyle/>
          <a:p>
            <a:r>
              <a:rPr lang="en-US" sz="2200" dirty="0" smtClean="0">
                <a:latin typeface="Times New Roman" charset="0"/>
                <a:ea typeface="Times New Roman" charset="0"/>
                <a:cs typeface="Times New Roman" charset="0"/>
              </a:rPr>
              <a:t>These students are high-risk population. </a:t>
            </a:r>
          </a:p>
          <a:p>
            <a:pPr marL="285750" indent="-285750">
              <a:buFont typeface="Courier New" charset="0"/>
              <a:buChar char="o"/>
            </a:pPr>
            <a:r>
              <a:rPr lang="en-US" sz="2200" dirty="0" smtClean="0">
                <a:latin typeface="Times New Roman" charset="0"/>
                <a:ea typeface="Times New Roman" charset="0"/>
                <a:cs typeface="Times New Roman" charset="0"/>
              </a:rPr>
              <a:t>Mental illness is higher in students of college age.</a:t>
            </a:r>
          </a:p>
          <a:p>
            <a:pPr marL="285750" indent="-285750">
              <a:buFont typeface="Courier New" charset="0"/>
              <a:buChar char="o"/>
            </a:pPr>
            <a:r>
              <a:rPr lang="en-US" sz="2200" dirty="0" smtClean="0">
                <a:latin typeface="Times New Roman" charset="0"/>
                <a:ea typeface="Times New Roman" charset="0"/>
                <a:cs typeface="Times New Roman" charset="0"/>
              </a:rPr>
              <a:t>Maybe it’s the first time for students to be away from family.</a:t>
            </a:r>
          </a:p>
          <a:p>
            <a:pPr marL="285750" indent="-285750">
              <a:buFont typeface="Courier New" charset="0"/>
              <a:buChar char="o"/>
            </a:pPr>
            <a:r>
              <a:rPr lang="en-US" sz="2200" dirty="0" smtClean="0">
                <a:latin typeface="Times New Roman" charset="0"/>
                <a:ea typeface="Times New Roman" charset="0"/>
                <a:cs typeface="Times New Roman" charset="0"/>
              </a:rPr>
              <a:t>Financial issues become their own.</a:t>
            </a:r>
          </a:p>
          <a:p>
            <a:pPr marL="285750" indent="-285750">
              <a:buFont typeface="Courier New" charset="0"/>
              <a:buChar char="o"/>
            </a:pPr>
            <a:r>
              <a:rPr lang="en-US" sz="2200" dirty="0" smtClean="0">
                <a:latin typeface="Times New Roman" charset="0"/>
                <a:ea typeface="Times New Roman" charset="0"/>
                <a:cs typeface="Times New Roman" charset="0"/>
              </a:rPr>
              <a:t>The stress and pressure comes from exams, wanting to do well.</a:t>
            </a:r>
          </a:p>
          <a:p>
            <a:pPr marL="285750" indent="-285750">
              <a:buFont typeface="Courier New" charset="0"/>
              <a:buChar char="o"/>
            </a:pPr>
            <a:r>
              <a:rPr lang="en-US" sz="2200" dirty="0" smtClean="0">
                <a:latin typeface="Times New Roman" charset="0"/>
                <a:ea typeface="Times New Roman" charset="0"/>
                <a:cs typeface="Times New Roman" charset="0"/>
              </a:rPr>
              <a:t>Being in UT Austin community, which is very large and quite different from their former schools.</a:t>
            </a:r>
          </a:p>
          <a:p>
            <a:pPr marL="285750" indent="-285750">
              <a:buFont typeface="Courier New" charset="0"/>
              <a:buChar char="o"/>
            </a:pPr>
            <a:r>
              <a:rPr lang="en-US" sz="2200" dirty="0" smtClean="0">
                <a:latin typeface="Times New Roman" charset="0"/>
                <a:ea typeface="Times New Roman" charset="0"/>
                <a:cs typeface="Times New Roman" charset="0"/>
              </a:rPr>
              <a:t>This is not especially at UT, but universal in colleges and universities.</a:t>
            </a:r>
          </a:p>
        </p:txBody>
      </p:sp>
    </p:spTree>
    <p:extLst>
      <p:ext uri="{BB962C8B-B14F-4D97-AF65-F5344CB8AC3E}">
        <p14:creationId xmlns:p14="http://schemas.microsoft.com/office/powerpoint/2010/main" val="86181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900" decel="100000" fill="hold"/>
                                        <p:tgtEl>
                                          <p:spTgt spid="2"/>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94213" y="1946594"/>
            <a:ext cx="7958720" cy="4411616"/>
            <a:chOff x="694213" y="1946594"/>
            <a:chExt cx="7958720" cy="4411616"/>
          </a:xfrm>
        </p:grpSpPr>
        <p:grpSp>
          <p:nvGrpSpPr>
            <p:cNvPr id="4" name="그룹 3"/>
            <p:cNvGrpSpPr/>
            <p:nvPr/>
          </p:nvGrpSpPr>
          <p:grpSpPr>
            <a:xfrm>
              <a:off x="694213" y="1946594"/>
              <a:ext cx="2229852" cy="4411616"/>
              <a:chOff x="694213" y="1946594"/>
              <a:chExt cx="2229852" cy="4411616"/>
            </a:xfrm>
          </p:grpSpPr>
          <p:sp>
            <p:nvSpPr>
              <p:cNvPr id="5" name="한쪽 모서리는 잘리고 다른 쪽 모서리는 둥근 사각형 4"/>
              <p:cNvSpPr/>
              <p:nvPr/>
            </p:nvSpPr>
            <p:spPr>
              <a:xfrm>
                <a:off x="694213" y="5680698"/>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4</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한쪽 모서리는 잘리고 다른 쪽 모서리는 둥근 사각형 12"/>
              <p:cNvSpPr/>
              <p:nvPr/>
            </p:nvSpPr>
            <p:spPr>
              <a:xfrm>
                <a:off x="694213" y="4435996"/>
                <a:ext cx="2229852" cy="677512"/>
              </a:xfrm>
              <a:prstGeom prst="snip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Times New Roman" panose="02020603050405020304" pitchFamily="18" charset="0"/>
                    <a:cs typeface="Times New Roman" panose="02020603050405020304" pitchFamily="18" charset="0"/>
                  </a:rPr>
                  <a:t>Phase 3</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4" name="한쪽 모서리는 잘리고 다른 쪽 모서리는 둥근 사각형 13"/>
              <p:cNvSpPr/>
              <p:nvPr/>
            </p:nvSpPr>
            <p:spPr>
              <a:xfrm>
                <a:off x="694213" y="1946594"/>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a:t>
                </a:r>
                <a:r>
                  <a:rPr lang="en-US" sz="2400" b="1" dirty="0">
                    <a:solidFill>
                      <a:schemeClr val="bg1">
                        <a:lumMod val="50000"/>
                      </a:schemeClr>
                    </a:solidFill>
                    <a:latin typeface="Times New Roman" panose="02020603050405020304" pitchFamily="18" charset="0"/>
                    <a:cs typeface="Times New Roman" panose="02020603050405020304" pitchFamily="18" charset="0"/>
                  </a:rPr>
                  <a:t>1</a:t>
                </a:r>
              </a:p>
            </p:txBody>
          </p:sp>
          <p:sp>
            <p:nvSpPr>
              <p:cNvPr id="12" name="한쪽 모서리는 잘리고 다른 쪽 모서리는 둥근 사각형 11"/>
              <p:cNvSpPr/>
              <p:nvPr/>
            </p:nvSpPr>
            <p:spPr>
              <a:xfrm>
                <a:off x="694213" y="3191295"/>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2</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grpSp>
        <p:sp>
          <p:nvSpPr>
            <p:cNvPr id="7" name="직사각형 6"/>
            <p:cNvSpPr/>
            <p:nvPr/>
          </p:nvSpPr>
          <p:spPr>
            <a:xfrm>
              <a:off x="3437466" y="1975981"/>
              <a:ext cx="5215467" cy="3785652"/>
            </a:xfrm>
            <a:prstGeom prst="rect">
              <a:avLst/>
            </a:prstGeom>
          </p:spPr>
          <p:txBody>
            <a:bodyPr wrap="square">
              <a:spAutoFit/>
            </a:bodyPr>
            <a:lstStyle/>
            <a:p>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Introduce use of a hashtag, to be placed above the Be Safe logo</a:t>
              </a:r>
              <a:r>
                <a:rPr lang="en-US" sz="2400"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Possible hashtags: #</a:t>
              </a:r>
              <a:r>
                <a:rPr lang="en-US" sz="2400" dirty="0" err="1">
                  <a:latin typeface="Times New Roman" panose="02020603050405020304" pitchFamily="18" charset="0"/>
                  <a:cs typeface="Times New Roman" panose="02020603050405020304" pitchFamily="18" charset="0"/>
                </a:rPr>
                <a:t>SafetyConvo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BeSafeConvo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SafeConvo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StartTheConversation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StartTheConvo</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TalkAboutSafety</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Demonstrate consistency of Be Safe logo, UTA logo, and color palette.</a:t>
              </a:r>
            </a:p>
          </p:txBody>
        </p:sp>
      </p:grpSp>
      <p:sp>
        <p:nvSpPr>
          <p:cNvPr id="9" name="TextBox 8"/>
          <p:cNvSpPr txBox="1"/>
          <p:nvPr/>
        </p:nvSpPr>
        <p:spPr>
          <a:xfrm>
            <a:off x="1433932" y="1005101"/>
            <a:ext cx="6858001" cy="523220"/>
          </a:xfrm>
          <a:prstGeom prst="rect">
            <a:avLst/>
          </a:prstGeom>
          <a:noFill/>
        </p:spPr>
        <p:txBody>
          <a:bodyPr wrap="square" rtlCol="0">
            <a:spAutoFit/>
          </a:bodyPr>
          <a:lstStyle/>
          <a:p>
            <a:pPr algn="ctr"/>
            <a:r>
              <a:rPr lang="en-US" sz="2800" b="1" dirty="0" smtClean="0">
                <a:solidFill>
                  <a:srgbClr val="BF5700"/>
                </a:solidFill>
                <a:latin typeface="Times New Roman" panose="02020603050405020304" pitchFamily="18" charset="0"/>
                <a:ea typeface="+mj-ea"/>
                <a:cs typeface="Times New Roman" panose="02020603050405020304" pitchFamily="18" charset="0"/>
              </a:rPr>
              <a:t>Let’s BE SAFE Together!</a:t>
            </a:r>
          </a:p>
        </p:txBody>
      </p:sp>
    </p:spTree>
    <p:extLst>
      <p:ext uri="{BB962C8B-B14F-4D97-AF65-F5344CB8AC3E}">
        <p14:creationId xmlns:p14="http://schemas.microsoft.com/office/powerpoint/2010/main" val="36615297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94213" y="1946594"/>
            <a:ext cx="7572722" cy="4411616"/>
            <a:chOff x="694213" y="1946594"/>
            <a:chExt cx="7572722" cy="4411616"/>
          </a:xfrm>
        </p:grpSpPr>
        <p:grpSp>
          <p:nvGrpSpPr>
            <p:cNvPr id="4" name="그룹 3"/>
            <p:cNvGrpSpPr/>
            <p:nvPr/>
          </p:nvGrpSpPr>
          <p:grpSpPr>
            <a:xfrm>
              <a:off x="694213" y="1946594"/>
              <a:ext cx="2229852" cy="4411616"/>
              <a:chOff x="694213" y="1946594"/>
              <a:chExt cx="2229852" cy="4411616"/>
            </a:xfrm>
          </p:grpSpPr>
          <p:sp>
            <p:nvSpPr>
              <p:cNvPr id="5" name="한쪽 모서리는 잘리고 다른 쪽 모서리는 둥근 사각형 4"/>
              <p:cNvSpPr/>
              <p:nvPr/>
            </p:nvSpPr>
            <p:spPr>
              <a:xfrm>
                <a:off x="694213" y="5680698"/>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4</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한쪽 모서리는 잘리고 다른 쪽 모서리는 둥근 사각형 12"/>
              <p:cNvSpPr/>
              <p:nvPr/>
            </p:nvSpPr>
            <p:spPr>
              <a:xfrm>
                <a:off x="694213" y="4435996"/>
                <a:ext cx="2229852" cy="677512"/>
              </a:xfrm>
              <a:prstGeom prst="snip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Times New Roman" panose="02020603050405020304" pitchFamily="18" charset="0"/>
                    <a:cs typeface="Times New Roman" panose="02020603050405020304" pitchFamily="18" charset="0"/>
                  </a:rPr>
                  <a:t>Phase 3</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4" name="한쪽 모서리는 잘리고 다른 쪽 모서리는 둥근 사각형 13"/>
              <p:cNvSpPr/>
              <p:nvPr/>
            </p:nvSpPr>
            <p:spPr>
              <a:xfrm>
                <a:off x="694213" y="1946594"/>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a:t>
                </a:r>
                <a:r>
                  <a:rPr lang="en-US" sz="2400" b="1" dirty="0">
                    <a:solidFill>
                      <a:schemeClr val="bg1">
                        <a:lumMod val="50000"/>
                      </a:schemeClr>
                    </a:solidFill>
                    <a:latin typeface="Times New Roman" panose="02020603050405020304" pitchFamily="18" charset="0"/>
                    <a:cs typeface="Times New Roman" panose="02020603050405020304" pitchFamily="18" charset="0"/>
                  </a:rPr>
                  <a:t>1</a:t>
                </a:r>
              </a:p>
            </p:txBody>
          </p:sp>
          <p:sp>
            <p:nvSpPr>
              <p:cNvPr id="12" name="한쪽 모서리는 잘리고 다른 쪽 모서리는 둥근 사각형 11"/>
              <p:cNvSpPr/>
              <p:nvPr/>
            </p:nvSpPr>
            <p:spPr>
              <a:xfrm>
                <a:off x="694213" y="3191295"/>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2</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grpSp>
        <p:grpSp>
          <p:nvGrpSpPr>
            <p:cNvPr id="9" name="그룹 8"/>
            <p:cNvGrpSpPr/>
            <p:nvPr/>
          </p:nvGrpSpPr>
          <p:grpSpPr>
            <a:xfrm>
              <a:off x="3437467" y="1946594"/>
              <a:ext cx="4829468" cy="4073205"/>
              <a:chOff x="2369233" y="1116748"/>
              <a:chExt cx="5897702" cy="4903051"/>
            </a:xfrm>
          </p:grpSpPr>
          <p:pic>
            <p:nvPicPr>
              <p:cNvPr id="10" name="Picture 4" descr="Be Safe PPT slides1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9233" y="1484897"/>
                <a:ext cx="3630168" cy="4096183"/>
              </a:xfrm>
              <a:prstGeom prst="rect">
                <a:avLst/>
              </a:prstGeom>
            </p:spPr>
          </p:pic>
          <p:pic>
            <p:nvPicPr>
              <p:cNvPr id="11" name="Picture 6" descr="Be Safe PPT slides4.jpg"/>
              <p:cNvPicPr>
                <a:picLocks noChangeAspect="1"/>
              </p:cNvPicPr>
              <p:nvPr/>
            </p:nvPicPr>
            <p:blipFill rotWithShape="1">
              <a:blip r:embed="rId3">
                <a:extLst>
                  <a:ext uri="{28A0092B-C50C-407E-A947-70E740481C1C}">
                    <a14:useLocalDpi xmlns:a14="http://schemas.microsoft.com/office/drawing/2010/main" val="0"/>
                  </a:ext>
                </a:extLst>
              </a:blip>
              <a:srcRect l="66661" t="25701" r="11470" b="52735"/>
              <a:stretch/>
            </p:blipFill>
            <p:spPr>
              <a:xfrm>
                <a:off x="6400799" y="1116748"/>
                <a:ext cx="1861850" cy="2377440"/>
              </a:xfrm>
              <a:prstGeom prst="rect">
                <a:avLst/>
              </a:prstGeom>
            </p:spPr>
          </p:pic>
          <p:pic>
            <p:nvPicPr>
              <p:cNvPr id="15" name="Picture 8" descr="Be Safe PPT slides4.jpg"/>
              <p:cNvPicPr>
                <a:picLocks noChangeAspect="1"/>
              </p:cNvPicPr>
              <p:nvPr/>
            </p:nvPicPr>
            <p:blipFill rotWithShape="1">
              <a:blip r:embed="rId3">
                <a:extLst>
                  <a:ext uri="{28A0092B-C50C-407E-A947-70E740481C1C}">
                    <a14:useLocalDpi xmlns:a14="http://schemas.microsoft.com/office/drawing/2010/main" val="0"/>
                  </a:ext>
                </a:extLst>
              </a:blip>
              <a:srcRect l="11684" t="73143" r="66111" b="4557"/>
              <a:stretch/>
            </p:blipFill>
            <p:spPr>
              <a:xfrm>
                <a:off x="6400800" y="3592924"/>
                <a:ext cx="1866135" cy="2426875"/>
              </a:xfrm>
              <a:prstGeom prst="rect">
                <a:avLst/>
              </a:prstGeom>
            </p:spPr>
          </p:pic>
        </p:grpSp>
      </p:grpSp>
      <p:sp>
        <p:nvSpPr>
          <p:cNvPr id="16" name="TextBox 15"/>
          <p:cNvSpPr txBox="1"/>
          <p:nvPr/>
        </p:nvSpPr>
        <p:spPr>
          <a:xfrm>
            <a:off x="1143000" y="1005101"/>
            <a:ext cx="6858001" cy="523220"/>
          </a:xfrm>
          <a:prstGeom prst="rect">
            <a:avLst/>
          </a:prstGeom>
          <a:noFill/>
        </p:spPr>
        <p:txBody>
          <a:bodyPr wrap="square" rtlCol="0">
            <a:spAutoFit/>
          </a:bodyPr>
          <a:lstStyle/>
          <a:p>
            <a:pPr algn="ctr"/>
            <a:r>
              <a:rPr lang="en-US" sz="2800" b="1" dirty="0" smtClean="0">
                <a:solidFill>
                  <a:srgbClr val="BF5700"/>
                </a:solidFill>
                <a:latin typeface="Times New Roman" panose="02020603050405020304" pitchFamily="18" charset="0"/>
                <a:ea typeface="+mj-ea"/>
                <a:cs typeface="Times New Roman" panose="02020603050405020304" pitchFamily="18" charset="0"/>
              </a:rPr>
              <a:t>Let’s BE SAFE Together!</a:t>
            </a:r>
          </a:p>
        </p:txBody>
      </p:sp>
    </p:spTree>
    <p:extLst>
      <p:ext uri="{BB962C8B-B14F-4D97-AF65-F5344CB8AC3E}">
        <p14:creationId xmlns:p14="http://schemas.microsoft.com/office/powerpoint/2010/main" val="10585017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694213" y="1946594"/>
            <a:ext cx="8060320" cy="4411616"/>
            <a:chOff x="694213" y="1946594"/>
            <a:chExt cx="8060320" cy="4411616"/>
          </a:xfrm>
        </p:grpSpPr>
        <p:grpSp>
          <p:nvGrpSpPr>
            <p:cNvPr id="3" name="그룹 2"/>
            <p:cNvGrpSpPr/>
            <p:nvPr/>
          </p:nvGrpSpPr>
          <p:grpSpPr>
            <a:xfrm>
              <a:off x="694213" y="1946594"/>
              <a:ext cx="2229852" cy="4411616"/>
              <a:chOff x="694213" y="1946594"/>
              <a:chExt cx="2229852" cy="4411616"/>
            </a:xfrm>
          </p:grpSpPr>
          <p:sp>
            <p:nvSpPr>
              <p:cNvPr id="14" name="한쪽 모서리는 잘리고 다른 쪽 모서리는 둥근 사각형 13"/>
              <p:cNvSpPr/>
              <p:nvPr/>
            </p:nvSpPr>
            <p:spPr>
              <a:xfrm>
                <a:off x="694213" y="1946594"/>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a:t>
                </a:r>
                <a:r>
                  <a:rPr lang="en-US" sz="2400" b="1" dirty="0">
                    <a:solidFill>
                      <a:schemeClr val="bg1">
                        <a:lumMod val="50000"/>
                      </a:schemeClr>
                    </a:solidFill>
                    <a:latin typeface="Times New Roman" panose="02020603050405020304" pitchFamily="18" charset="0"/>
                    <a:cs typeface="Times New Roman" panose="02020603050405020304" pitchFamily="18" charset="0"/>
                  </a:rPr>
                  <a:t>1</a:t>
                </a:r>
              </a:p>
            </p:txBody>
          </p:sp>
          <p:sp>
            <p:nvSpPr>
              <p:cNvPr id="12" name="한쪽 모서리는 잘리고 다른 쪽 모서리는 둥근 사각형 11"/>
              <p:cNvSpPr/>
              <p:nvPr/>
            </p:nvSpPr>
            <p:spPr>
              <a:xfrm>
                <a:off x="694213" y="3191295"/>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2</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6" name="한쪽 모서리는 잘리고 다른 쪽 모서리는 둥근 사각형 15"/>
              <p:cNvSpPr/>
              <p:nvPr/>
            </p:nvSpPr>
            <p:spPr>
              <a:xfrm>
                <a:off x="694213" y="5680698"/>
                <a:ext cx="2229852" cy="677512"/>
              </a:xfrm>
              <a:prstGeom prst="snip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Times New Roman" panose="02020603050405020304" pitchFamily="18" charset="0"/>
                    <a:cs typeface="Times New Roman" panose="02020603050405020304" pitchFamily="18" charset="0"/>
                  </a:rPr>
                  <a:t>Phase 4</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7" name="한쪽 모서리는 잘리고 다른 쪽 모서리는 둥근 사각형 16"/>
              <p:cNvSpPr/>
              <p:nvPr/>
            </p:nvSpPr>
            <p:spPr>
              <a:xfrm>
                <a:off x="694213" y="4435996"/>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3</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grpSp>
        <p:sp>
          <p:nvSpPr>
            <p:cNvPr id="2" name="직사각형 1"/>
            <p:cNvSpPr/>
            <p:nvPr/>
          </p:nvSpPr>
          <p:spPr>
            <a:xfrm>
              <a:off x="3516733" y="2183003"/>
              <a:ext cx="5237800" cy="3785652"/>
            </a:xfrm>
            <a:prstGeom prst="rect">
              <a:avLst/>
            </a:prstGeom>
          </p:spPr>
          <p:txBody>
            <a:bodyPr wrap="square">
              <a:spAutoFit/>
            </a:bodyPr>
            <a:lstStyle/>
            <a:p>
              <a:pPr marL="169863" indent="-169863">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Student-executed work.</a:t>
              </a:r>
            </a:p>
            <a:p>
              <a:pPr marL="169863" indent="-169863">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Students would be allowed to create a representation of any point in any medium using any style</a:t>
              </a:r>
              <a:r>
                <a:rPr lang="en-US" sz="2400"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Must adhere to the color palette</a:t>
              </a:r>
              <a:r>
                <a:rPr lang="en-US" sz="2400"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The Be Safe Logo and UTA logo must be present. (We would add it</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grpSp>
      <p:sp>
        <p:nvSpPr>
          <p:cNvPr id="10" name="TextBox 9"/>
          <p:cNvSpPr txBox="1"/>
          <p:nvPr/>
        </p:nvSpPr>
        <p:spPr>
          <a:xfrm>
            <a:off x="1143000" y="1005101"/>
            <a:ext cx="6858001" cy="523220"/>
          </a:xfrm>
          <a:prstGeom prst="rect">
            <a:avLst/>
          </a:prstGeom>
          <a:noFill/>
        </p:spPr>
        <p:txBody>
          <a:bodyPr wrap="square" rtlCol="0">
            <a:spAutoFit/>
          </a:bodyPr>
          <a:lstStyle/>
          <a:p>
            <a:pPr algn="ctr"/>
            <a:r>
              <a:rPr lang="en-US" sz="2800" b="1" dirty="0" smtClean="0">
                <a:solidFill>
                  <a:srgbClr val="BF5700"/>
                </a:solidFill>
                <a:latin typeface="Times New Roman" panose="02020603050405020304" pitchFamily="18" charset="0"/>
                <a:ea typeface="+mj-ea"/>
                <a:cs typeface="Times New Roman" panose="02020603050405020304" pitchFamily="18" charset="0"/>
              </a:rPr>
              <a:t>Let’s BE SAFE Together!</a:t>
            </a:r>
          </a:p>
        </p:txBody>
      </p:sp>
    </p:spTree>
    <p:extLst>
      <p:ext uri="{BB962C8B-B14F-4D97-AF65-F5344CB8AC3E}">
        <p14:creationId xmlns:p14="http://schemas.microsoft.com/office/powerpoint/2010/main" val="10860959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694213" y="1946594"/>
            <a:ext cx="8026454" cy="4411616"/>
            <a:chOff x="694213" y="1946594"/>
            <a:chExt cx="8026454" cy="4411616"/>
          </a:xfrm>
        </p:grpSpPr>
        <p:grpSp>
          <p:nvGrpSpPr>
            <p:cNvPr id="3" name="그룹 2"/>
            <p:cNvGrpSpPr/>
            <p:nvPr/>
          </p:nvGrpSpPr>
          <p:grpSpPr>
            <a:xfrm>
              <a:off x="694213" y="1946594"/>
              <a:ext cx="2229852" cy="4411616"/>
              <a:chOff x="694213" y="1946594"/>
              <a:chExt cx="2229852" cy="4411616"/>
            </a:xfrm>
          </p:grpSpPr>
          <p:sp>
            <p:nvSpPr>
              <p:cNvPr id="14" name="한쪽 모서리는 잘리고 다른 쪽 모서리는 둥근 사각형 13"/>
              <p:cNvSpPr/>
              <p:nvPr/>
            </p:nvSpPr>
            <p:spPr>
              <a:xfrm>
                <a:off x="694213" y="1946594"/>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a:t>
                </a:r>
                <a:r>
                  <a:rPr lang="en-US" sz="2400" b="1" dirty="0">
                    <a:solidFill>
                      <a:schemeClr val="bg1">
                        <a:lumMod val="50000"/>
                      </a:schemeClr>
                    </a:solidFill>
                    <a:latin typeface="Times New Roman" panose="02020603050405020304" pitchFamily="18" charset="0"/>
                    <a:cs typeface="Times New Roman" panose="02020603050405020304" pitchFamily="18" charset="0"/>
                  </a:rPr>
                  <a:t>1</a:t>
                </a:r>
              </a:p>
            </p:txBody>
          </p:sp>
          <p:sp>
            <p:nvSpPr>
              <p:cNvPr id="12" name="한쪽 모서리는 잘리고 다른 쪽 모서리는 둥근 사각형 11"/>
              <p:cNvSpPr/>
              <p:nvPr/>
            </p:nvSpPr>
            <p:spPr>
              <a:xfrm>
                <a:off x="694213" y="3191295"/>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2</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6" name="한쪽 모서리는 잘리고 다른 쪽 모서리는 둥근 사각형 15"/>
              <p:cNvSpPr/>
              <p:nvPr/>
            </p:nvSpPr>
            <p:spPr>
              <a:xfrm>
                <a:off x="694213" y="5680698"/>
                <a:ext cx="2229852" cy="677512"/>
              </a:xfrm>
              <a:prstGeom prst="snip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Times New Roman" panose="02020603050405020304" pitchFamily="18" charset="0"/>
                    <a:cs typeface="Times New Roman" panose="02020603050405020304" pitchFamily="18" charset="0"/>
                  </a:rPr>
                  <a:t>Phase 4</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7" name="한쪽 모서리는 잘리고 다른 쪽 모서리는 둥근 사각형 16"/>
              <p:cNvSpPr/>
              <p:nvPr/>
            </p:nvSpPr>
            <p:spPr>
              <a:xfrm>
                <a:off x="694213" y="4435996"/>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3</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grpSp>
        <p:sp>
          <p:nvSpPr>
            <p:cNvPr id="2" name="직사각형 1"/>
            <p:cNvSpPr/>
            <p:nvPr/>
          </p:nvSpPr>
          <p:spPr>
            <a:xfrm>
              <a:off x="3516733" y="2624106"/>
              <a:ext cx="5203934" cy="2308324"/>
            </a:xfrm>
            <a:prstGeom prst="rect">
              <a:avLst/>
            </a:prstGeom>
          </p:spPr>
          <p:txBody>
            <a:bodyPr wrap="square">
              <a:spAutoFit/>
            </a:bodyPr>
            <a:lstStyle/>
            <a:p>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represented point (</a:t>
              </a:r>
              <a:r>
                <a:rPr lang="en-US" sz="2400" dirty="0" smtClean="0">
                  <a:latin typeface="Times New Roman" panose="02020603050405020304" pitchFamily="18" charset="0"/>
                  <a:cs typeface="Times New Roman" panose="02020603050405020304" pitchFamily="18" charset="0"/>
                </a:rPr>
                <a:t>e.g</a:t>
              </a:r>
              <a:r>
                <a:rPr lang="en-US" sz="2400" dirty="0">
                  <a:latin typeface="Times New Roman" panose="02020603050405020304" pitchFamily="18" charset="0"/>
                  <a:cs typeface="Times New Roman" panose="02020603050405020304" pitchFamily="18" charset="0"/>
                </a:rPr>
                <a:t>. Don’t Walk Alone) must appear above the Be Safe logo, if not already present in the work</a:t>
              </a:r>
              <a:r>
                <a:rPr lang="en-US" sz="2400"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Demonstrate consistency of Be Safe logo, UTA logo, and color palette. </a:t>
              </a:r>
            </a:p>
          </p:txBody>
        </p:sp>
      </p:grpSp>
      <p:sp>
        <p:nvSpPr>
          <p:cNvPr id="9" name="TextBox 8"/>
          <p:cNvSpPr txBox="1"/>
          <p:nvPr/>
        </p:nvSpPr>
        <p:spPr>
          <a:xfrm>
            <a:off x="1143000" y="1005101"/>
            <a:ext cx="6858001" cy="523220"/>
          </a:xfrm>
          <a:prstGeom prst="rect">
            <a:avLst/>
          </a:prstGeom>
          <a:noFill/>
        </p:spPr>
        <p:txBody>
          <a:bodyPr wrap="square" rtlCol="0">
            <a:spAutoFit/>
          </a:bodyPr>
          <a:lstStyle/>
          <a:p>
            <a:pPr algn="ctr"/>
            <a:r>
              <a:rPr lang="en-US" sz="2800" b="1" dirty="0" smtClean="0">
                <a:solidFill>
                  <a:srgbClr val="BF5700"/>
                </a:solidFill>
                <a:latin typeface="Times New Roman" panose="02020603050405020304" pitchFamily="18" charset="0"/>
                <a:ea typeface="+mj-ea"/>
                <a:cs typeface="Times New Roman" panose="02020603050405020304" pitchFamily="18" charset="0"/>
              </a:rPr>
              <a:t>Let’s BE SAFE Together!</a:t>
            </a:r>
          </a:p>
        </p:txBody>
      </p:sp>
    </p:spTree>
    <p:extLst>
      <p:ext uri="{BB962C8B-B14F-4D97-AF65-F5344CB8AC3E}">
        <p14:creationId xmlns:p14="http://schemas.microsoft.com/office/powerpoint/2010/main" val="8413829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43000" y="988248"/>
            <a:ext cx="6858001" cy="523220"/>
          </a:xfrm>
          <a:prstGeom prst="rect">
            <a:avLst/>
          </a:prstGeom>
          <a:noFill/>
        </p:spPr>
        <p:txBody>
          <a:bodyPr wrap="square" rtlCol="0">
            <a:spAutoFit/>
          </a:bodyPr>
          <a:lstStyle/>
          <a:p>
            <a:pPr algn="ctr"/>
            <a:r>
              <a:rPr lang="en-US" sz="2800" b="1" dirty="0" smtClean="0">
                <a:solidFill>
                  <a:srgbClr val="BF5700"/>
                </a:solidFill>
                <a:latin typeface="Times New Roman" panose="02020603050405020304" pitchFamily="18" charset="0"/>
                <a:ea typeface="+mj-ea"/>
                <a:cs typeface="Times New Roman" panose="02020603050405020304" pitchFamily="18" charset="0"/>
              </a:rPr>
              <a:t>Let’s BE SAFE Together!</a:t>
            </a:r>
          </a:p>
        </p:txBody>
      </p:sp>
      <p:grpSp>
        <p:nvGrpSpPr>
          <p:cNvPr id="3" name="그룹 2"/>
          <p:cNvGrpSpPr/>
          <p:nvPr/>
        </p:nvGrpSpPr>
        <p:grpSpPr>
          <a:xfrm>
            <a:off x="694213" y="1946594"/>
            <a:ext cx="8210883" cy="4411616"/>
            <a:chOff x="694213" y="1946594"/>
            <a:chExt cx="8210883" cy="4411616"/>
          </a:xfrm>
        </p:grpSpPr>
        <p:grpSp>
          <p:nvGrpSpPr>
            <p:cNvPr id="2" name="그룹 1"/>
            <p:cNvGrpSpPr/>
            <p:nvPr/>
          </p:nvGrpSpPr>
          <p:grpSpPr>
            <a:xfrm>
              <a:off x="694213" y="1946594"/>
              <a:ext cx="2229852" cy="4411616"/>
              <a:chOff x="694213" y="1946594"/>
              <a:chExt cx="2229852" cy="4411616"/>
            </a:xfrm>
          </p:grpSpPr>
          <p:sp>
            <p:nvSpPr>
              <p:cNvPr id="14" name="한쪽 모서리는 잘리고 다른 쪽 모서리는 둥근 사각형 13"/>
              <p:cNvSpPr/>
              <p:nvPr/>
            </p:nvSpPr>
            <p:spPr>
              <a:xfrm>
                <a:off x="694213" y="1946594"/>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a:t>
                </a:r>
                <a:r>
                  <a:rPr lang="en-US" sz="2400" b="1" dirty="0">
                    <a:solidFill>
                      <a:schemeClr val="bg1">
                        <a:lumMod val="50000"/>
                      </a:schemeClr>
                    </a:solidFill>
                    <a:latin typeface="Times New Roman" panose="02020603050405020304" pitchFamily="18" charset="0"/>
                    <a:cs typeface="Times New Roman" panose="02020603050405020304" pitchFamily="18" charset="0"/>
                  </a:rPr>
                  <a:t>1</a:t>
                </a:r>
              </a:p>
            </p:txBody>
          </p:sp>
          <p:sp>
            <p:nvSpPr>
              <p:cNvPr id="12" name="한쪽 모서리는 잘리고 다른 쪽 모서리는 둥근 사각형 11"/>
              <p:cNvSpPr/>
              <p:nvPr/>
            </p:nvSpPr>
            <p:spPr>
              <a:xfrm>
                <a:off x="694213" y="3191295"/>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2</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6" name="한쪽 모서리는 잘리고 다른 쪽 모서리는 둥근 사각형 15"/>
              <p:cNvSpPr/>
              <p:nvPr/>
            </p:nvSpPr>
            <p:spPr>
              <a:xfrm>
                <a:off x="694213" y="5680698"/>
                <a:ext cx="2229852" cy="677512"/>
              </a:xfrm>
              <a:prstGeom prst="snip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Times New Roman" panose="02020603050405020304" pitchFamily="18" charset="0"/>
                    <a:cs typeface="Times New Roman" panose="02020603050405020304" pitchFamily="18" charset="0"/>
                  </a:rPr>
                  <a:t>Phase 4</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7" name="한쪽 모서리는 잘리고 다른 쪽 모서리는 둥근 사각형 16"/>
              <p:cNvSpPr/>
              <p:nvPr/>
            </p:nvSpPr>
            <p:spPr>
              <a:xfrm>
                <a:off x="694213" y="4435996"/>
                <a:ext cx="2229852" cy="677512"/>
              </a:xfrm>
              <a:prstGeom prst="snip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b="1" dirty="0" smtClean="0">
                    <a:solidFill>
                      <a:schemeClr val="bg1">
                        <a:lumMod val="50000"/>
                      </a:schemeClr>
                    </a:solidFill>
                    <a:latin typeface="Times New Roman" panose="02020603050405020304" pitchFamily="18" charset="0"/>
                    <a:cs typeface="Times New Roman" panose="02020603050405020304" pitchFamily="18" charset="0"/>
                  </a:rPr>
                  <a:t>Phase 3</a:t>
                </a:r>
                <a:endParaRPr 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grpSp>
        <p:grpSp>
          <p:nvGrpSpPr>
            <p:cNvPr id="18" name="그룹 17"/>
            <p:cNvGrpSpPr/>
            <p:nvPr/>
          </p:nvGrpSpPr>
          <p:grpSpPr>
            <a:xfrm>
              <a:off x="3262578" y="2285350"/>
              <a:ext cx="5642518" cy="3605273"/>
              <a:chOff x="2313295" y="3260478"/>
              <a:chExt cx="6669954" cy="3605273"/>
            </a:xfrm>
          </p:grpSpPr>
          <p:pic>
            <p:nvPicPr>
              <p:cNvPr id="19" name="Picture 4" descr="Be Safe PPT slides5.jpg"/>
              <p:cNvPicPr>
                <a:picLocks noChangeAspect="1"/>
              </p:cNvPicPr>
              <p:nvPr/>
            </p:nvPicPr>
            <p:blipFill rotWithShape="1">
              <a:blip r:embed="rId2">
                <a:extLst>
                  <a:ext uri="{28A0092B-C50C-407E-A947-70E740481C1C}">
                    <a14:useLocalDpi xmlns:a14="http://schemas.microsoft.com/office/drawing/2010/main" val="0"/>
                  </a:ext>
                </a:extLst>
              </a:blip>
              <a:srcRect l="17251" t="82293" r="61802" b="3717"/>
              <a:stretch/>
            </p:blipFill>
            <p:spPr>
              <a:xfrm>
                <a:off x="5948327" y="4803815"/>
                <a:ext cx="1009935" cy="873458"/>
              </a:xfrm>
              <a:prstGeom prst="rect">
                <a:avLst/>
              </a:prstGeom>
            </p:spPr>
          </p:pic>
          <p:pic>
            <p:nvPicPr>
              <p:cNvPr id="20" name="Picture 4" descr="Be Safe PPT slides5.jpg"/>
              <p:cNvPicPr>
                <a:picLocks noChangeAspect="1"/>
              </p:cNvPicPr>
              <p:nvPr/>
            </p:nvPicPr>
            <p:blipFill rotWithShape="1">
              <a:blip r:embed="rId2">
                <a:extLst>
                  <a:ext uri="{28A0092B-C50C-407E-A947-70E740481C1C}">
                    <a14:useLocalDpi xmlns:a14="http://schemas.microsoft.com/office/drawing/2010/main" val="0"/>
                  </a:ext>
                </a:extLst>
              </a:blip>
              <a:srcRect l="8771" t="23620" r="59044" b="47485"/>
              <a:stretch/>
            </p:blipFill>
            <p:spPr>
              <a:xfrm>
                <a:off x="2313295" y="3451507"/>
                <a:ext cx="1869743" cy="1801504"/>
              </a:xfrm>
              <a:prstGeom prst="rect">
                <a:avLst/>
              </a:prstGeom>
            </p:spPr>
          </p:pic>
          <p:pic>
            <p:nvPicPr>
              <p:cNvPr id="21" name="Picture 4" descr="Be Safe PPT slides5.jpg"/>
              <p:cNvPicPr>
                <a:picLocks noChangeAspect="1"/>
              </p:cNvPicPr>
              <p:nvPr/>
            </p:nvPicPr>
            <p:blipFill rotWithShape="1">
              <a:blip r:embed="rId2">
                <a:extLst>
                  <a:ext uri="{28A0092B-C50C-407E-A947-70E740481C1C}">
                    <a14:useLocalDpi xmlns:a14="http://schemas.microsoft.com/office/drawing/2010/main" val="0"/>
                  </a:ext>
                </a:extLst>
              </a:blip>
              <a:srcRect l="41503" t="23506" r="12686" b="54167"/>
              <a:stretch/>
            </p:blipFill>
            <p:spPr>
              <a:xfrm>
                <a:off x="6103404" y="3260478"/>
                <a:ext cx="2661314" cy="1392072"/>
              </a:xfrm>
              <a:prstGeom prst="rect">
                <a:avLst/>
              </a:prstGeom>
            </p:spPr>
          </p:pic>
          <p:pic>
            <p:nvPicPr>
              <p:cNvPr id="22" name="Picture 4" descr="Be Safe PPT slides5.jpg"/>
              <p:cNvPicPr>
                <a:picLocks noChangeAspect="1"/>
              </p:cNvPicPr>
              <p:nvPr/>
            </p:nvPicPr>
            <p:blipFill rotWithShape="1">
              <a:blip r:embed="rId2">
                <a:extLst>
                  <a:ext uri="{28A0092B-C50C-407E-A947-70E740481C1C}">
                    <a14:useLocalDpi xmlns:a14="http://schemas.microsoft.com/office/drawing/2010/main" val="0"/>
                  </a:ext>
                </a:extLst>
              </a:blip>
              <a:srcRect l="63821" t="45396" r="939" b="31182"/>
              <a:stretch/>
            </p:blipFill>
            <p:spPr>
              <a:xfrm>
                <a:off x="6936085" y="4641246"/>
                <a:ext cx="2047164" cy="1460310"/>
              </a:xfrm>
              <a:prstGeom prst="rect">
                <a:avLst/>
              </a:prstGeom>
            </p:spPr>
          </p:pic>
          <p:pic>
            <p:nvPicPr>
              <p:cNvPr id="23" name="Picture 4" descr="Be Safe PPT slides5.jpg"/>
              <p:cNvPicPr>
                <a:picLocks noChangeAspect="1"/>
              </p:cNvPicPr>
              <p:nvPr/>
            </p:nvPicPr>
            <p:blipFill rotWithShape="1">
              <a:blip r:embed="rId2">
                <a:extLst>
                  <a:ext uri="{28A0092B-C50C-407E-A947-70E740481C1C}">
                    <a14:useLocalDpi xmlns:a14="http://schemas.microsoft.com/office/drawing/2010/main" val="0"/>
                  </a:ext>
                </a:extLst>
              </a:blip>
              <a:srcRect l="9043" t="52600" r="60886" b="17629"/>
              <a:stretch/>
            </p:blipFill>
            <p:spPr>
              <a:xfrm>
                <a:off x="4248119" y="3360731"/>
                <a:ext cx="1746913" cy="1856097"/>
              </a:xfrm>
              <a:prstGeom prst="rect">
                <a:avLst/>
              </a:prstGeom>
            </p:spPr>
          </p:pic>
          <p:pic>
            <p:nvPicPr>
              <p:cNvPr id="24" name="Picture 4" descr="Be Safe PPT slides5.jpg"/>
              <p:cNvPicPr>
                <a:picLocks noChangeAspect="1"/>
              </p:cNvPicPr>
              <p:nvPr/>
            </p:nvPicPr>
            <p:blipFill rotWithShape="1">
              <a:blip r:embed="rId2">
                <a:extLst>
                  <a:ext uri="{28A0092B-C50C-407E-A947-70E740481C1C}">
                    <a14:useLocalDpi xmlns:a14="http://schemas.microsoft.com/office/drawing/2010/main" val="0"/>
                  </a:ext>
                </a:extLst>
              </a:blip>
              <a:srcRect l="42442" t="45177" r="36179" b="29649"/>
              <a:stretch/>
            </p:blipFill>
            <p:spPr>
              <a:xfrm>
                <a:off x="3873699" y="5284027"/>
                <a:ext cx="1241947" cy="1569494"/>
              </a:xfrm>
              <a:prstGeom prst="rect">
                <a:avLst/>
              </a:prstGeom>
            </p:spPr>
          </p:pic>
          <p:pic>
            <p:nvPicPr>
              <p:cNvPr id="25" name="Picture 4" descr="Be Safe PPT slides5.jpg"/>
              <p:cNvPicPr>
                <a:picLocks noChangeAspect="1"/>
              </p:cNvPicPr>
              <p:nvPr/>
            </p:nvPicPr>
            <p:blipFill rotWithShape="1">
              <a:blip r:embed="rId2">
                <a:extLst>
                  <a:ext uri="{28A0092B-C50C-407E-A947-70E740481C1C}">
                    <a14:useLocalDpi xmlns:a14="http://schemas.microsoft.com/office/drawing/2010/main" val="0"/>
                  </a:ext>
                </a:extLst>
              </a:blip>
              <a:srcRect l="64721" t="69000" r="9672" b="15677"/>
              <a:stretch/>
            </p:blipFill>
            <p:spPr>
              <a:xfrm>
                <a:off x="5251229" y="5730683"/>
                <a:ext cx="1487606" cy="955344"/>
              </a:xfrm>
              <a:prstGeom prst="rect">
                <a:avLst/>
              </a:prstGeom>
            </p:spPr>
          </p:pic>
          <p:pic>
            <p:nvPicPr>
              <p:cNvPr id="26" name="Picture 4" descr="Be Safe PPT slides5.jpg"/>
              <p:cNvPicPr>
                <a:picLocks noChangeAspect="1"/>
              </p:cNvPicPr>
              <p:nvPr/>
            </p:nvPicPr>
            <p:blipFill rotWithShape="1">
              <a:blip r:embed="rId2">
                <a:extLst>
                  <a:ext uri="{28A0092B-C50C-407E-A947-70E740481C1C}">
                    <a14:useLocalDpi xmlns:a14="http://schemas.microsoft.com/office/drawing/2010/main" val="0"/>
                  </a:ext>
                </a:extLst>
              </a:blip>
              <a:srcRect l="41268" t="72320" r="35474" b="3819"/>
              <a:stretch/>
            </p:blipFill>
            <p:spPr>
              <a:xfrm>
                <a:off x="2446845" y="5378145"/>
                <a:ext cx="1351129" cy="1487606"/>
              </a:xfrm>
              <a:prstGeom prst="rect">
                <a:avLst/>
              </a:prstGeom>
            </p:spPr>
          </p:pic>
        </p:grpSp>
      </p:grpSp>
    </p:spTree>
    <p:extLst>
      <p:ext uri="{BB962C8B-B14F-4D97-AF65-F5344CB8AC3E}">
        <p14:creationId xmlns:p14="http://schemas.microsoft.com/office/powerpoint/2010/main" val="23150094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902706" y="1629821"/>
            <a:ext cx="8011117" cy="4428439"/>
            <a:chOff x="902706" y="1629821"/>
            <a:chExt cx="8011117" cy="4428439"/>
          </a:xfrm>
        </p:grpSpPr>
        <p:sp>
          <p:nvSpPr>
            <p:cNvPr id="2" name="TextBox 1"/>
            <p:cNvSpPr txBox="1"/>
            <p:nvPr/>
          </p:nvSpPr>
          <p:spPr>
            <a:xfrm>
              <a:off x="4908263" y="2547483"/>
              <a:ext cx="3543009" cy="3477875"/>
            </a:xfrm>
            <a:prstGeom prst="rect">
              <a:avLst/>
            </a:prstGeom>
            <a:noFill/>
          </p:spPr>
          <p:txBody>
            <a:bodyPr wrap="square" rtlCol="0">
              <a:spAutoFit/>
            </a:bodyPr>
            <a:lstStyle/>
            <a:p>
              <a:pPr marL="166688" indent="-166688">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Performance piece </a:t>
              </a:r>
            </a:p>
            <a:p>
              <a:pPr lvl="1"/>
              <a:r>
                <a:rPr lang="en-US" sz="2200" dirty="0" smtClean="0">
                  <a:latin typeface="Times New Roman" panose="02020603050405020304" pitchFamily="18" charset="0"/>
                  <a:cs typeface="Times New Roman" panose="02020603050405020304" pitchFamily="18" charset="0"/>
                </a:rPr>
                <a:t>Music </a:t>
              </a:r>
              <a:endParaRPr lang="en-US" sz="2200" dirty="0">
                <a:latin typeface="Times New Roman" panose="02020603050405020304" pitchFamily="18" charset="0"/>
                <a:cs typeface="Times New Roman" panose="02020603050405020304" pitchFamily="18" charset="0"/>
              </a:endParaRPr>
            </a:p>
            <a:p>
              <a:pPr lvl="1"/>
              <a:r>
                <a:rPr lang="en-US" sz="2200" dirty="0">
                  <a:latin typeface="Times New Roman" panose="02020603050405020304" pitchFamily="18" charset="0"/>
                  <a:cs typeface="Times New Roman" panose="02020603050405020304" pitchFamily="18" charset="0"/>
                </a:rPr>
                <a:t>Dance</a:t>
              </a:r>
            </a:p>
            <a:p>
              <a:pPr lvl="1"/>
              <a:r>
                <a:rPr lang="en-US" sz="2200" dirty="0">
                  <a:latin typeface="Times New Roman" panose="02020603050405020304" pitchFamily="18" charset="0"/>
                  <a:cs typeface="Times New Roman" panose="02020603050405020304" pitchFamily="18" charset="0"/>
                </a:rPr>
                <a:t>Fine art </a:t>
              </a:r>
            </a:p>
            <a:p>
              <a:endParaRPr lang="en-US" sz="2200" dirty="0">
                <a:latin typeface="Times New Roman" panose="02020603050405020304" pitchFamily="18" charset="0"/>
                <a:cs typeface="Times New Roman" panose="02020603050405020304" pitchFamily="18" charset="0"/>
              </a:endParaRPr>
            </a:p>
            <a:p>
              <a:pPr marL="111125" indent="-111125">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Painting</a:t>
              </a:r>
            </a:p>
            <a:p>
              <a:pPr lvl="1"/>
              <a:r>
                <a:rPr lang="en-US" sz="2200" dirty="0" smtClean="0">
                  <a:latin typeface="Times New Roman" panose="02020603050405020304" pitchFamily="18" charset="0"/>
                  <a:cs typeface="Times New Roman" panose="02020603050405020304" pitchFamily="18" charset="0"/>
                </a:rPr>
                <a:t>Drawing</a:t>
              </a:r>
            </a:p>
            <a:p>
              <a:pPr lvl="1"/>
              <a:r>
                <a:rPr lang="en-US" sz="2200" dirty="0" smtClean="0">
                  <a:latin typeface="Times New Roman" panose="02020603050405020304" pitchFamily="18" charset="0"/>
                  <a:cs typeface="Times New Roman" panose="02020603050405020304" pitchFamily="18" charset="0"/>
                </a:rPr>
                <a:t>Sculpture</a:t>
              </a:r>
            </a:p>
            <a:p>
              <a:pPr lvl="1"/>
              <a:r>
                <a:rPr lang="en-US" sz="2200" dirty="0" smtClean="0">
                  <a:latin typeface="Times New Roman" panose="02020603050405020304" pitchFamily="18" charset="0"/>
                  <a:cs typeface="Times New Roman" panose="02020603050405020304" pitchFamily="18" charset="0"/>
                </a:rPr>
                <a:t>Pottery</a:t>
              </a:r>
            </a:p>
            <a:p>
              <a:pPr lvl="1"/>
              <a:r>
                <a:rPr lang="en-US" sz="2200" dirty="0" smtClean="0">
                  <a:latin typeface="Times New Roman" panose="02020603050405020304" pitchFamily="18" charset="0"/>
                  <a:cs typeface="Times New Roman" panose="02020603050405020304" pitchFamily="18" charset="0"/>
                </a:rPr>
                <a:t>Mural </a:t>
              </a:r>
              <a:r>
                <a:rPr lang="en-US" sz="2200" dirty="0">
                  <a:latin typeface="Times New Roman" panose="02020603050405020304" pitchFamily="18" charset="0"/>
                  <a:cs typeface="Times New Roman" panose="02020603050405020304" pitchFamily="18" charset="0"/>
                </a:rPr>
                <a:t>Photography</a:t>
              </a:r>
            </a:p>
          </p:txBody>
        </p:sp>
        <p:sp>
          <p:nvSpPr>
            <p:cNvPr id="6" name="직사각형 5"/>
            <p:cNvSpPr/>
            <p:nvPr/>
          </p:nvSpPr>
          <p:spPr>
            <a:xfrm>
              <a:off x="902706" y="1629821"/>
              <a:ext cx="8011117" cy="830997"/>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Be as creative as you want to </a:t>
              </a:r>
              <a:r>
                <a:rPr lang="en-US" sz="2400" b="1" smtClean="0">
                  <a:latin typeface="Times New Roman" panose="02020603050405020304" pitchFamily="18" charset="0"/>
                  <a:cs typeface="Times New Roman" panose="02020603050405020304" pitchFamily="18" charset="0"/>
                </a:rPr>
                <a:t>be.</a:t>
              </a:r>
              <a:br>
                <a:rPr lang="en-US" sz="2400" b="1" smtClean="0">
                  <a:latin typeface="Times New Roman" panose="02020603050405020304" pitchFamily="18" charset="0"/>
                  <a:cs typeface="Times New Roman" panose="02020603050405020304" pitchFamily="18" charset="0"/>
                </a:rPr>
              </a:br>
              <a:r>
                <a:rPr lang="en-US" sz="2400" b="1" smtClean="0">
                  <a:latin typeface="Times New Roman" panose="02020603050405020304" pitchFamily="18" charset="0"/>
                  <a:cs typeface="Times New Roman" panose="02020603050405020304" pitchFamily="18" charset="0"/>
                </a:rPr>
                <a:t>Executions </a:t>
              </a:r>
              <a:r>
                <a:rPr lang="en-US" sz="2400" b="1" dirty="0">
                  <a:latin typeface="Times New Roman" panose="02020603050405020304" pitchFamily="18" charset="0"/>
                  <a:cs typeface="Times New Roman" panose="02020603050405020304" pitchFamily="18" charset="0"/>
                </a:rPr>
                <a:t>could include, but are not limited to: </a:t>
              </a:r>
            </a:p>
          </p:txBody>
        </p:sp>
        <p:sp>
          <p:nvSpPr>
            <p:cNvPr id="7" name="직사각형 6"/>
            <p:cNvSpPr/>
            <p:nvPr/>
          </p:nvSpPr>
          <p:spPr>
            <a:xfrm>
              <a:off x="987994" y="2580385"/>
              <a:ext cx="3764115" cy="3477875"/>
            </a:xfrm>
            <a:prstGeom prst="rect">
              <a:avLst/>
            </a:prstGeom>
          </p:spPr>
          <p:txBody>
            <a:bodyPr wrap="square">
              <a:spAutoFit/>
            </a:bodyPr>
            <a:lstStyle/>
            <a:p>
              <a:pPr marL="169863" indent="-169863">
                <a:buFont typeface="Arial" panose="020B0604020202020204" pitchFamily="34" charset="0"/>
                <a:buChar char="•"/>
              </a:pPr>
              <a:r>
                <a:rPr lang="en-US" sz="2200" dirty="0" smtClean="0">
                  <a:latin typeface="Times New Roman" panose="02020603050405020304" pitchFamily="18" charset="0"/>
                  <a:cs typeface="Times New Roman" panose="02020603050405020304" pitchFamily="18" charset="0"/>
                </a:rPr>
                <a:t>Social </a:t>
              </a:r>
              <a:r>
                <a:rPr lang="en-US" sz="2200" dirty="0">
                  <a:latin typeface="Times New Roman" panose="02020603050405020304" pitchFamily="18" charset="0"/>
                  <a:cs typeface="Times New Roman" panose="02020603050405020304" pitchFamily="18" charset="0"/>
                </a:rPr>
                <a:t>media posts and/or imagery</a:t>
              </a:r>
            </a:p>
            <a:p>
              <a:r>
                <a:rPr lang="en-US" sz="2200" dirty="0">
                  <a:latin typeface="Times New Roman" panose="02020603050405020304" pitchFamily="18" charset="0"/>
                  <a:cs typeface="Times New Roman" panose="02020603050405020304" pitchFamily="18" charset="0"/>
                </a:rPr>
                <a:t>• Kiosk posters</a:t>
              </a:r>
            </a:p>
            <a:p>
              <a:r>
                <a:rPr lang="en-US" sz="2200" dirty="0">
                  <a:latin typeface="Times New Roman" panose="02020603050405020304" pitchFamily="18" charset="0"/>
                  <a:cs typeface="Times New Roman" panose="02020603050405020304" pitchFamily="18" charset="0"/>
                </a:rPr>
                <a:t>• Art posters</a:t>
              </a:r>
            </a:p>
            <a:p>
              <a:r>
                <a:rPr lang="en-US" sz="2200" dirty="0">
                  <a:latin typeface="Times New Roman" panose="02020603050405020304" pitchFamily="18" charset="0"/>
                  <a:cs typeface="Times New Roman" panose="02020603050405020304" pitchFamily="18" charset="0"/>
                </a:rPr>
                <a:t>• Short film/video</a:t>
              </a:r>
            </a:p>
            <a:p>
              <a:r>
                <a:rPr lang="en-US" sz="2200" dirty="0">
                  <a:latin typeface="Times New Roman" panose="02020603050405020304" pitchFamily="18" charset="0"/>
                  <a:cs typeface="Times New Roman" panose="02020603050405020304" pitchFamily="18" charset="0"/>
                </a:rPr>
                <a:t>• GIF/animations </a:t>
              </a:r>
            </a:p>
            <a:p>
              <a:r>
                <a:rPr lang="en-US" sz="2200" dirty="0">
                  <a:latin typeface="Times New Roman" panose="02020603050405020304" pitchFamily="18" charset="0"/>
                  <a:cs typeface="Times New Roman" panose="02020603050405020304" pitchFamily="18" charset="0"/>
                </a:rPr>
                <a:t>• Written pieces Short stories </a:t>
              </a:r>
            </a:p>
            <a:p>
              <a:r>
                <a:rPr lang="en-US" sz="2200" dirty="0">
                  <a:latin typeface="Times New Roman" panose="02020603050405020304" pitchFamily="18" charset="0"/>
                  <a:cs typeface="Times New Roman" panose="02020603050405020304" pitchFamily="18" charset="0"/>
                </a:rPr>
                <a:t>	Poems </a:t>
              </a:r>
            </a:p>
            <a:p>
              <a:r>
                <a:rPr lang="en-US" sz="2200" dirty="0">
                  <a:latin typeface="Times New Roman" panose="02020603050405020304" pitchFamily="18" charset="0"/>
                  <a:cs typeface="Times New Roman" panose="02020603050405020304" pitchFamily="18" charset="0"/>
                </a:rPr>
                <a:t>	Editorials </a:t>
              </a:r>
            </a:p>
            <a:p>
              <a:r>
                <a:rPr lang="en-US" sz="2200" dirty="0">
                  <a:latin typeface="Times New Roman" panose="02020603050405020304" pitchFamily="18" charset="0"/>
                  <a:cs typeface="Times New Roman" panose="02020603050405020304" pitchFamily="18" charset="0"/>
                </a:rPr>
                <a:t>	Song </a:t>
              </a:r>
              <a:r>
                <a:rPr lang="en-US" sz="2200" dirty="0" smtClean="0">
                  <a:latin typeface="Times New Roman" panose="02020603050405020304" pitchFamily="18" charset="0"/>
                  <a:cs typeface="Times New Roman" panose="02020603050405020304" pitchFamily="18" charset="0"/>
                </a:rPr>
                <a:t>lyrics</a:t>
              </a:r>
              <a:endParaRPr lang="en-US" sz="2200" dirty="0">
                <a:latin typeface="Times New Roman" panose="02020603050405020304" pitchFamily="18" charset="0"/>
                <a:cs typeface="Times New Roman" panose="02020603050405020304" pitchFamily="18" charset="0"/>
              </a:endParaRPr>
            </a:p>
          </p:txBody>
        </p:sp>
      </p:grpSp>
      <p:sp>
        <p:nvSpPr>
          <p:cNvPr id="8" name="직사각형 7"/>
          <p:cNvSpPr/>
          <p:nvPr/>
        </p:nvSpPr>
        <p:spPr>
          <a:xfrm>
            <a:off x="2286000" y="937999"/>
            <a:ext cx="4572000" cy="523220"/>
          </a:xfrm>
          <a:prstGeom prst="rect">
            <a:avLst/>
          </a:prstGeom>
        </p:spPr>
        <p:txBody>
          <a:bodyPr>
            <a:spAutoFit/>
          </a:bodyPr>
          <a:lstStyle/>
          <a:p>
            <a:pPr algn="ctr"/>
            <a:r>
              <a:rPr lang="en-US" sz="2800" b="1" dirty="0">
                <a:solidFill>
                  <a:srgbClr val="BF5700"/>
                </a:solidFill>
                <a:latin typeface="Times New Roman" panose="02020603050405020304" pitchFamily="18" charset="0"/>
                <a:cs typeface="Times New Roman" panose="02020603050405020304" pitchFamily="18" charset="0"/>
              </a:rPr>
              <a:t>About the </a:t>
            </a:r>
            <a:r>
              <a:rPr lang="en-US" sz="2800" b="1" dirty="0" smtClean="0">
                <a:solidFill>
                  <a:srgbClr val="BF5700"/>
                </a:solidFill>
                <a:latin typeface="Times New Roman" panose="02020603050405020304" pitchFamily="18" charset="0"/>
                <a:cs typeface="Times New Roman" panose="02020603050405020304" pitchFamily="18" charset="0"/>
              </a:rPr>
              <a:t>Campaign</a:t>
            </a:r>
            <a:endParaRPr lang="en-US" sz="2800" b="1" dirty="0">
              <a:solidFill>
                <a:srgbClr val="BF57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74012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2286000" y="937999"/>
            <a:ext cx="4572000" cy="523220"/>
          </a:xfrm>
          <a:prstGeom prst="rect">
            <a:avLst/>
          </a:prstGeom>
        </p:spPr>
        <p:txBody>
          <a:bodyPr>
            <a:spAutoFit/>
          </a:bodyPr>
          <a:lstStyle/>
          <a:p>
            <a:pPr algn="ctr"/>
            <a:r>
              <a:rPr lang="en-US" sz="2800" b="1" dirty="0">
                <a:solidFill>
                  <a:srgbClr val="BF5700"/>
                </a:solidFill>
                <a:latin typeface="Times New Roman" panose="02020603050405020304" pitchFamily="18" charset="0"/>
                <a:cs typeface="Times New Roman" panose="02020603050405020304" pitchFamily="18" charset="0"/>
              </a:rPr>
              <a:t>About the </a:t>
            </a:r>
            <a:r>
              <a:rPr lang="en-US" sz="2800" b="1" dirty="0" smtClean="0">
                <a:solidFill>
                  <a:srgbClr val="BF5700"/>
                </a:solidFill>
                <a:latin typeface="Times New Roman" panose="02020603050405020304" pitchFamily="18" charset="0"/>
                <a:cs typeface="Times New Roman" panose="02020603050405020304" pitchFamily="18" charset="0"/>
              </a:rPr>
              <a:t>Campaign</a:t>
            </a:r>
            <a:endParaRPr lang="en-US" sz="2800" b="1" dirty="0">
              <a:solidFill>
                <a:srgbClr val="BF570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683104" y="2031291"/>
            <a:ext cx="3946384" cy="3416320"/>
          </a:xfrm>
          <a:prstGeom prst="rect">
            <a:avLst/>
          </a:prstGeom>
          <a:noFill/>
        </p:spPr>
        <p:txBody>
          <a:bodyPr wrap="square" rtlCol="0">
            <a:spAutoFit/>
          </a:bodyPr>
          <a:lstStyle/>
          <a:p>
            <a:pPr algn="ctr">
              <a:lnSpc>
                <a:spcPct val="150000"/>
              </a:lnSpc>
            </a:pPr>
            <a:r>
              <a:rPr lang="en-US" sz="2400" dirty="0" smtClean="0">
                <a:latin typeface="Times New Roman" panose="02020603050405020304" pitchFamily="18" charset="0"/>
                <a:cs typeface="Times New Roman" panose="02020603050405020304" pitchFamily="18" charset="0"/>
              </a:rPr>
              <a:t>To get </a:t>
            </a:r>
            <a:r>
              <a:rPr lang="en-US" sz="2400" b="1" dirty="0" smtClean="0">
                <a:solidFill>
                  <a:srgbClr val="BF5700"/>
                </a:solidFill>
                <a:latin typeface="Times New Roman" panose="02020603050405020304" pitchFamily="18" charset="0"/>
                <a:cs typeface="Times New Roman" panose="02020603050405020304" pitchFamily="18" charset="0"/>
              </a:rPr>
              <a:t>further information </a:t>
            </a:r>
            <a:r>
              <a:rPr lang="en-US" sz="2400" dirty="0" smtClean="0">
                <a:latin typeface="Times New Roman" panose="02020603050405020304" pitchFamily="18" charset="0"/>
                <a:cs typeface="Times New Roman" panose="02020603050405020304" pitchFamily="18" charset="0"/>
              </a:rPr>
              <a:t>about how to participate, participation requirement, design requirements, and detailed guideline,</a:t>
            </a:r>
            <a:br>
              <a:rPr lang="en-US" sz="2400" dirty="0" smtClean="0">
                <a:latin typeface="Times New Roman" panose="02020603050405020304" pitchFamily="18" charset="0"/>
                <a:cs typeface="Times New Roman" panose="02020603050405020304" pitchFamily="18" charset="0"/>
              </a:rPr>
            </a:br>
            <a:r>
              <a:rPr lang="en-US" sz="2400" b="1" dirty="0" smtClean="0">
                <a:solidFill>
                  <a:srgbClr val="BF5700"/>
                </a:solidFill>
                <a:latin typeface="Times New Roman" panose="02020603050405020304" pitchFamily="18" charset="0"/>
                <a:cs typeface="Times New Roman" panose="02020603050405020304" pitchFamily="18" charset="0"/>
              </a:rPr>
              <a:t>Click the right image!</a:t>
            </a:r>
            <a:endParaRPr lang="en-US" sz="2400" b="1" dirty="0">
              <a:solidFill>
                <a:srgbClr val="BF5700"/>
              </a:solidFill>
              <a:latin typeface="Times New Roman" panose="02020603050405020304" pitchFamily="18" charset="0"/>
              <a:cs typeface="Times New Roman" panose="02020603050405020304" pitchFamily="18" charset="0"/>
            </a:endParaRPr>
          </a:p>
        </p:txBody>
      </p:sp>
      <p:pic>
        <p:nvPicPr>
          <p:cNvPr id="7" name="그림 6">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514" y="1883826"/>
            <a:ext cx="3662015" cy="3711250"/>
          </a:xfrm>
          <a:prstGeom prst="rect">
            <a:avLst/>
          </a:prstGeom>
        </p:spPr>
      </p:pic>
    </p:spTree>
    <p:extLst>
      <p:ext uri="{BB962C8B-B14F-4D97-AF65-F5344CB8AC3E}">
        <p14:creationId xmlns:p14="http://schemas.microsoft.com/office/powerpoint/2010/main" val="384418191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5435" y="2728139"/>
            <a:ext cx="7767704" cy="707886"/>
          </a:xfrm>
          <a:prstGeom prst="rect">
            <a:avLst/>
          </a:prstGeom>
          <a:noFill/>
        </p:spPr>
        <p:txBody>
          <a:bodyPr wrap="none" rtlCol="0">
            <a:spAutoFit/>
          </a:bodyPr>
          <a:lstStyle/>
          <a:p>
            <a:r>
              <a:rPr lang="en-US" sz="4000" b="1" dirty="0" smtClean="0">
                <a:solidFill>
                  <a:schemeClr val="bg1"/>
                </a:solidFill>
              </a:rPr>
              <a:t>5. Campus violence &amp; Campus carry</a:t>
            </a:r>
            <a:endParaRPr lang="en-US" sz="4000" b="1" dirty="0">
              <a:solidFill>
                <a:schemeClr val="bg1"/>
              </a:solidFill>
            </a:endParaRPr>
          </a:p>
        </p:txBody>
      </p:sp>
    </p:spTree>
    <p:extLst>
      <p:ext uri="{BB962C8B-B14F-4D97-AF65-F5344CB8AC3E}">
        <p14:creationId xmlns:p14="http://schemas.microsoft.com/office/powerpoint/2010/main" val="2319956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p:nvPr/>
        </p:nvGrpSpPr>
        <p:grpSpPr>
          <a:xfrm>
            <a:off x="895546" y="1667211"/>
            <a:ext cx="8111736" cy="3859279"/>
            <a:chOff x="895546" y="1667211"/>
            <a:chExt cx="8111736" cy="3859279"/>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546" y="1667211"/>
              <a:ext cx="2729235" cy="3594538"/>
            </a:xfrm>
            <a:prstGeom prst="rect">
              <a:avLst/>
            </a:prstGeom>
          </p:spPr>
        </p:pic>
        <p:grpSp>
          <p:nvGrpSpPr>
            <p:cNvPr id="8" name="그룹 7"/>
            <p:cNvGrpSpPr/>
            <p:nvPr/>
          </p:nvGrpSpPr>
          <p:grpSpPr>
            <a:xfrm>
              <a:off x="4004438" y="1667211"/>
              <a:ext cx="5002844" cy="3859279"/>
              <a:chOff x="4004438" y="1667211"/>
              <a:chExt cx="5002844" cy="3859279"/>
            </a:xfrm>
          </p:grpSpPr>
          <p:sp>
            <p:nvSpPr>
              <p:cNvPr id="5" name="직사각형 4"/>
              <p:cNvSpPr/>
              <p:nvPr/>
            </p:nvSpPr>
            <p:spPr>
              <a:xfrm>
                <a:off x="4004438" y="1667211"/>
                <a:ext cx="2055371"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Jim </a:t>
                </a:r>
                <a:r>
                  <a:rPr lang="en-US" sz="2400" b="1" dirty="0" err="1">
                    <a:latin typeface="Times New Roman" panose="02020603050405020304" pitchFamily="18" charset="0"/>
                    <a:cs typeface="Times New Roman" panose="02020603050405020304" pitchFamily="18" charset="0"/>
                  </a:rPr>
                  <a:t>Sporleder</a:t>
                </a:r>
                <a:endParaRPr lang="en-US" sz="2400" b="1" dirty="0">
                  <a:latin typeface="Times New Roman" panose="02020603050405020304" pitchFamily="18" charset="0"/>
                  <a:cs typeface="Times New Roman" panose="02020603050405020304" pitchFamily="18" charset="0"/>
                </a:endParaRPr>
              </a:p>
            </p:txBody>
          </p:sp>
          <p:grpSp>
            <p:nvGrpSpPr>
              <p:cNvPr id="7" name="그룹 6"/>
              <p:cNvGrpSpPr/>
              <p:nvPr/>
            </p:nvGrpSpPr>
            <p:grpSpPr>
              <a:xfrm>
                <a:off x="4004438" y="2128876"/>
                <a:ext cx="5002844" cy="3397614"/>
                <a:chOff x="4004438" y="2128876"/>
                <a:chExt cx="5002844" cy="3397614"/>
              </a:xfrm>
            </p:grpSpPr>
            <p:sp>
              <p:nvSpPr>
                <p:cNvPr id="3" name="직사각형 2"/>
                <p:cNvSpPr/>
                <p:nvPr/>
              </p:nvSpPr>
              <p:spPr>
                <a:xfrm>
                  <a:off x="4004438" y="2725723"/>
                  <a:ext cx="4572000" cy="2800767"/>
                </a:xfrm>
                <a:prstGeom prst="rect">
                  <a:avLst/>
                </a:prstGeom>
              </p:spPr>
              <p:txBody>
                <a:bodyPr>
                  <a:spAutoFit/>
                </a:bodyPr>
                <a:lstStyle/>
                <a:p>
                  <a:r>
                    <a:rPr lang="en-US" sz="2200" i="1" dirty="0">
                      <a:latin typeface="Times New Roman" panose="02020603050405020304" pitchFamily="18" charset="0"/>
                      <a:cs typeface="Times New Roman" panose="02020603050405020304" pitchFamily="18" charset="0"/>
                    </a:rPr>
                    <a:t>“The possibility of being involved in an Active Shooter incident on campus </a:t>
                  </a:r>
                  <a:r>
                    <a:rPr lang="en-US" sz="2200" b="1" i="1" u="sng" dirty="0">
                      <a:latin typeface="Times New Roman" panose="02020603050405020304" pitchFamily="18" charset="0"/>
                      <a:cs typeface="Times New Roman" panose="02020603050405020304" pitchFamily="18" charset="0"/>
                    </a:rPr>
                    <a:t>may be remote</a:t>
                  </a:r>
                  <a:r>
                    <a:rPr lang="en-US" sz="2200" i="1" dirty="0">
                      <a:latin typeface="Times New Roman" panose="02020603050405020304" pitchFamily="18" charset="0"/>
                      <a:cs typeface="Times New Roman" panose="02020603050405020304" pitchFamily="18" charset="0"/>
                    </a:rPr>
                    <a:t>,  </a:t>
                  </a:r>
                  <a:r>
                    <a:rPr lang="en-US" sz="2200" b="1" i="1" dirty="0">
                      <a:solidFill>
                        <a:srgbClr val="BF5700"/>
                      </a:solidFill>
                      <a:latin typeface="Times New Roman" panose="02020603050405020304" pitchFamily="18" charset="0"/>
                      <a:cs typeface="Times New Roman" panose="02020603050405020304" pitchFamily="18" charset="0"/>
                    </a:rPr>
                    <a:t>but the consequences can be catastrophic</a:t>
                  </a:r>
                  <a:r>
                    <a:rPr lang="en-US" sz="2200" i="1" dirty="0">
                      <a:latin typeface="Times New Roman" panose="02020603050405020304" pitchFamily="18" charset="0"/>
                      <a:cs typeface="Times New Roman" panose="02020603050405020304" pitchFamily="18" charset="0"/>
                    </a:rPr>
                    <a:t>.  </a:t>
                  </a:r>
                  <a:r>
                    <a:rPr lang="en-US" sz="2200" i="1" dirty="0" smtClean="0">
                      <a:latin typeface="Times New Roman" panose="02020603050405020304" pitchFamily="18" charset="0"/>
                      <a:cs typeface="Times New Roman" panose="02020603050405020304" pitchFamily="18" charset="0"/>
                    </a:rPr>
                    <a:t>That’s </a:t>
                  </a:r>
                  <a:r>
                    <a:rPr lang="en-US" sz="2200" i="1" dirty="0">
                      <a:latin typeface="Times New Roman" panose="02020603050405020304" pitchFamily="18" charset="0"/>
                      <a:cs typeface="Times New Roman" panose="02020603050405020304" pitchFamily="18" charset="0"/>
                    </a:rPr>
                    <a:t>why it makes good sense for you to spend some time thinking about what you would do if you found yourself in such a situation.” </a:t>
                  </a:r>
                  <a:endParaRPr lang="en-US" sz="2200" dirty="0">
                    <a:latin typeface="Times New Roman" panose="02020603050405020304" pitchFamily="18" charset="0"/>
                    <a:cs typeface="Times New Roman" panose="02020603050405020304" pitchFamily="18" charset="0"/>
                  </a:endParaRPr>
                </a:p>
              </p:txBody>
            </p:sp>
            <p:sp>
              <p:nvSpPr>
                <p:cNvPr id="6" name="직사각형 5"/>
                <p:cNvSpPr/>
                <p:nvPr/>
              </p:nvSpPr>
              <p:spPr>
                <a:xfrm>
                  <a:off x="4004438" y="2128876"/>
                  <a:ext cx="5002844" cy="384721"/>
                </a:xfrm>
                <a:prstGeom prst="rect">
                  <a:avLst/>
                </a:prstGeom>
              </p:spPr>
              <p:txBody>
                <a:bodyPr wrap="none">
                  <a:spAutoFit/>
                </a:bodyPr>
                <a:lstStyle/>
                <a:p>
                  <a:r>
                    <a:rPr lang="en-US" sz="1900" b="1" dirty="0" smtClean="0">
                      <a:latin typeface="Times New Roman" panose="02020603050405020304" pitchFamily="18" charset="0"/>
                      <a:cs typeface="Times New Roman" panose="02020603050405020304" pitchFamily="18" charset="0"/>
                    </a:rPr>
                    <a:t>The Center for Personal Protection and Safety</a:t>
                  </a:r>
                  <a:endParaRPr lang="en-US" sz="1900" b="1" dirty="0">
                    <a:latin typeface="Times New Roman" panose="02020603050405020304" pitchFamily="18" charset="0"/>
                    <a:cs typeface="Times New Roman" panose="02020603050405020304" pitchFamily="18" charset="0"/>
                  </a:endParaRPr>
                </a:p>
              </p:txBody>
            </p:sp>
          </p:grpSp>
        </p:grpSp>
      </p:grpSp>
    </p:spTree>
    <p:extLst>
      <p:ext uri="{BB962C8B-B14F-4D97-AF65-F5344CB8AC3E}">
        <p14:creationId xmlns:p14="http://schemas.microsoft.com/office/powerpoint/2010/main" val="302760441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22738" y="1238434"/>
            <a:ext cx="7898524" cy="5215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2800" b="1" dirty="0" smtClean="0">
                <a:solidFill>
                  <a:srgbClr val="BF5700"/>
                </a:solidFill>
                <a:latin typeface="Times New Roman" panose="02020603050405020304" pitchFamily="18" charset="0"/>
                <a:ea typeface="+mn-ea"/>
                <a:cs typeface="Times New Roman" panose="02020603050405020304" pitchFamily="18" charset="0"/>
              </a:rPr>
              <a:t>Motivating beliefs on campus violence</a:t>
            </a:r>
          </a:p>
        </p:txBody>
      </p:sp>
      <p:sp>
        <p:nvSpPr>
          <p:cNvPr id="5" name="Content Placeholder 2"/>
          <p:cNvSpPr txBox="1">
            <a:spLocks/>
          </p:cNvSpPr>
          <p:nvPr/>
        </p:nvSpPr>
        <p:spPr>
          <a:xfrm>
            <a:off x="819807" y="2934252"/>
            <a:ext cx="7811815" cy="1016000"/>
          </a:xfrm>
          <a:prstGeom prst="rect">
            <a:avLst/>
          </a:prstGeom>
          <a:solidFill>
            <a:srgbClr val="FFFFFF">
              <a:alpha val="50196"/>
            </a:srgb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itchFamily="2" charset="2"/>
              <a:buNone/>
              <a:defRPr/>
            </a:pPr>
            <a:r>
              <a:rPr lang="en-US" b="1" dirty="0" smtClean="0">
                <a:latin typeface="Times New Roman" panose="02020603050405020304" pitchFamily="18" charset="0"/>
                <a:cs typeface="Times New Roman" panose="02020603050405020304" pitchFamily="18" charset="0"/>
              </a:rPr>
              <a:t>Individual actors involved in active shooting incidents have had </a:t>
            </a:r>
            <a:r>
              <a:rPr lang="en-US" b="1" dirty="0" smtClean="0">
                <a:solidFill>
                  <a:srgbClr val="BF5700"/>
                </a:solidFill>
                <a:latin typeface="Times New Roman" panose="02020603050405020304" pitchFamily="18" charset="0"/>
                <a:cs typeface="Times New Roman" panose="02020603050405020304" pitchFamily="18" charset="0"/>
              </a:rPr>
              <a:t>a variety of motivating </a:t>
            </a:r>
            <a:r>
              <a:rPr lang="en-US" b="1" dirty="0" smtClean="0">
                <a:solidFill>
                  <a:srgbClr val="BF5700"/>
                </a:solidFill>
                <a:latin typeface="Times New Roman" panose="02020603050405020304" pitchFamily="18" charset="0"/>
                <a:cs typeface="Times New Roman" panose="02020603050405020304" pitchFamily="18" charset="0"/>
              </a:rPr>
              <a:t>beliefs</a:t>
            </a:r>
            <a:r>
              <a:rPr lang="en-US" b="1" dirty="0" smtClean="0">
                <a:latin typeface="Times New Roman" panose="02020603050405020304" pitchFamily="18" charset="0"/>
                <a:cs typeface="Times New Roman" panose="02020603050405020304" pitchFamily="18" charset="0"/>
              </a:rPr>
              <a:t>.</a:t>
            </a:r>
            <a:endParaRPr lang="en-US"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58284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737057"/>
            <a:ext cx="3121152" cy="3121152"/>
          </a:xfrm>
          <a:prstGeom prst="rect">
            <a:avLst/>
          </a:prstGeom>
        </p:spPr>
      </p:pic>
      <p:sp>
        <p:nvSpPr>
          <p:cNvPr id="2" name="Title 1"/>
          <p:cNvSpPr txBox="1">
            <a:spLocks/>
          </p:cNvSpPr>
          <p:nvPr/>
        </p:nvSpPr>
        <p:spPr>
          <a:xfrm>
            <a:off x="544232" y="915901"/>
            <a:ext cx="8055537" cy="1046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rgbClr val="BF5700"/>
                </a:solidFill>
                <a:latin typeface="Times New Roman" panose="02020603050405020304" pitchFamily="18" charset="0"/>
                <a:cs typeface="Times New Roman" panose="02020603050405020304" pitchFamily="18" charset="0"/>
              </a:rPr>
              <a:t>Sign of Distress </a:t>
            </a:r>
            <a:r>
              <a:rPr lang="en-US" altLang="zh-CN" sz="2800" b="1" dirty="0" smtClean="0">
                <a:solidFill>
                  <a:srgbClr val="BF5700"/>
                </a:solidFill>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Decline </a:t>
            </a:r>
            <a:r>
              <a:rPr lang="en-US" sz="2800" b="1" dirty="0">
                <a:latin typeface="Times New Roman" panose="02020603050405020304" pitchFamily="18" charset="0"/>
                <a:cs typeface="Times New Roman" panose="02020603050405020304" pitchFamily="18" charset="0"/>
              </a:rPr>
              <a:t>in Academic Performance</a:t>
            </a:r>
          </a:p>
        </p:txBody>
      </p:sp>
      <p:sp>
        <p:nvSpPr>
          <p:cNvPr id="5" name="직사각형 4"/>
          <p:cNvSpPr/>
          <p:nvPr/>
        </p:nvSpPr>
        <p:spPr>
          <a:xfrm>
            <a:off x="4172028" y="2180554"/>
            <a:ext cx="4572000" cy="2563779"/>
          </a:xfrm>
          <a:prstGeom prst="rect">
            <a:avLst/>
          </a:prstGeom>
        </p:spPr>
        <p:txBody>
          <a:bodyPr>
            <a:spAutoFit/>
          </a:bodyPr>
          <a:lstStyle/>
          <a:p>
            <a:pPr marL="285750" indent="-285750">
              <a:spcBef>
                <a:spcPct val="10000"/>
              </a:spcBef>
              <a:buFont typeface="Arial" panose="020B0604020202020204" pitchFamily="34" charset="0"/>
              <a:buChar char="•"/>
            </a:pPr>
            <a:r>
              <a:rPr lang="en-US" sz="2200" dirty="0" smtClean="0">
                <a:latin typeface="Times New Roman" panose="02020603050405020304" pitchFamily="18" charset="0"/>
                <a:ea typeface="Times" pitchFamily="-64" charset="0"/>
                <a:cs typeface="Times New Roman" panose="02020603050405020304" pitchFamily="18" charset="0"/>
              </a:rPr>
              <a:t>Falling </a:t>
            </a:r>
            <a:r>
              <a:rPr lang="en-US" sz="2200" dirty="0">
                <a:latin typeface="Times New Roman" panose="02020603050405020304" pitchFamily="18" charset="0"/>
                <a:ea typeface="Times" pitchFamily="-64" charset="0"/>
                <a:cs typeface="Times New Roman" panose="02020603050405020304" pitchFamily="18" charset="0"/>
              </a:rPr>
              <a:t>behind in </a:t>
            </a:r>
            <a:r>
              <a:rPr lang="en-US" sz="2200" dirty="0" smtClean="0">
                <a:latin typeface="Times New Roman" panose="02020603050405020304" pitchFamily="18" charset="0"/>
                <a:ea typeface="Times" pitchFamily="-64" charset="0"/>
                <a:cs typeface="Times New Roman" panose="02020603050405020304" pitchFamily="18" charset="0"/>
              </a:rPr>
              <a:t>schoolwork</a:t>
            </a:r>
            <a:endParaRPr lang="en-US" sz="2200" dirty="0">
              <a:latin typeface="Times New Roman" panose="02020603050405020304" pitchFamily="18" charset="0"/>
              <a:ea typeface="Times" pitchFamily="-64" charset="0"/>
              <a:cs typeface="Times New Roman" panose="02020603050405020304" pitchFamily="18" charset="0"/>
            </a:endParaRPr>
          </a:p>
          <a:p>
            <a:pPr marL="285750" indent="-285750">
              <a:spcBef>
                <a:spcPct val="10000"/>
              </a:spcBef>
              <a:buFont typeface="Arial" panose="020B0604020202020204" pitchFamily="34" charset="0"/>
              <a:buChar char="•"/>
            </a:pPr>
            <a:r>
              <a:rPr lang="en-US" sz="2200" dirty="0" smtClean="0">
                <a:latin typeface="Times New Roman" panose="02020603050405020304" pitchFamily="18" charset="0"/>
                <a:ea typeface="Times" pitchFamily="-64" charset="0"/>
                <a:cs typeface="Times New Roman" panose="02020603050405020304" pitchFamily="18" charset="0"/>
              </a:rPr>
              <a:t>Excessive </a:t>
            </a:r>
            <a:r>
              <a:rPr lang="en-US" sz="2200" dirty="0">
                <a:latin typeface="Times New Roman" panose="02020603050405020304" pitchFamily="18" charset="0"/>
                <a:ea typeface="Times" pitchFamily="-64" charset="0"/>
                <a:cs typeface="Times New Roman" panose="02020603050405020304" pitchFamily="18" charset="0"/>
              </a:rPr>
              <a:t>absences or </a:t>
            </a:r>
            <a:r>
              <a:rPr lang="en-US" sz="2200" dirty="0" smtClean="0">
                <a:latin typeface="Times New Roman" panose="02020603050405020304" pitchFamily="18" charset="0"/>
                <a:ea typeface="Times" pitchFamily="-64" charset="0"/>
                <a:cs typeface="Times New Roman" panose="02020603050405020304" pitchFamily="18" charset="0"/>
              </a:rPr>
              <a:t>lateness</a:t>
            </a:r>
            <a:endParaRPr lang="en-US" sz="2200" dirty="0">
              <a:latin typeface="Times New Roman" panose="02020603050405020304" pitchFamily="18" charset="0"/>
              <a:ea typeface="Times" pitchFamily="-64" charset="0"/>
              <a:cs typeface="Times New Roman" panose="02020603050405020304" pitchFamily="18" charset="0"/>
            </a:endParaRPr>
          </a:p>
          <a:p>
            <a:pPr marL="285750" indent="-285750">
              <a:spcBef>
                <a:spcPct val="10000"/>
              </a:spcBef>
              <a:buFont typeface="Arial" panose="020B0604020202020204" pitchFamily="34" charset="0"/>
              <a:buChar char="•"/>
            </a:pPr>
            <a:r>
              <a:rPr lang="en-US" sz="2200" dirty="0" smtClean="0">
                <a:latin typeface="Times New Roman" panose="02020603050405020304" pitchFamily="18" charset="0"/>
                <a:ea typeface="Times" pitchFamily="-64" charset="0"/>
                <a:cs typeface="Times New Roman" panose="02020603050405020304" pitchFamily="18" charset="0"/>
              </a:rPr>
              <a:t>Repeated </a:t>
            </a:r>
            <a:r>
              <a:rPr lang="en-US" sz="2200" dirty="0">
                <a:latin typeface="Times New Roman" panose="02020603050405020304" pitchFamily="18" charset="0"/>
                <a:ea typeface="Times" pitchFamily="-64" charset="0"/>
                <a:cs typeface="Times New Roman" panose="02020603050405020304" pitchFamily="18" charset="0"/>
              </a:rPr>
              <a:t>requests for special consideration, </a:t>
            </a:r>
            <a:r>
              <a:rPr lang="en-US" sz="2200" dirty="0" smtClean="0">
                <a:latin typeface="Times New Roman" panose="02020603050405020304" pitchFamily="18" charset="0"/>
                <a:ea typeface="Times" pitchFamily="-64" charset="0"/>
                <a:cs typeface="Times New Roman" panose="02020603050405020304" pitchFamily="18" charset="0"/>
              </a:rPr>
              <a:t>especially </a:t>
            </a:r>
            <a:r>
              <a:rPr lang="en-US" sz="2200" dirty="0">
                <a:latin typeface="Times New Roman" panose="02020603050405020304" pitchFamily="18" charset="0"/>
                <a:ea typeface="Times" pitchFamily="-64" charset="0"/>
                <a:cs typeface="Times New Roman" panose="02020603050405020304" pitchFamily="18" charset="0"/>
              </a:rPr>
              <a:t>when this is a change </a:t>
            </a:r>
            <a:r>
              <a:rPr lang="en-US" sz="2200" dirty="0" smtClean="0">
                <a:latin typeface="Times New Roman" panose="02020603050405020304" pitchFamily="18" charset="0"/>
                <a:ea typeface="Times" pitchFamily="-64" charset="0"/>
                <a:cs typeface="Times New Roman" panose="02020603050405020304" pitchFamily="18" charset="0"/>
              </a:rPr>
              <a:t>from </a:t>
            </a:r>
            <a:r>
              <a:rPr lang="en-US" sz="2200" dirty="0">
                <a:latin typeface="Times New Roman" panose="02020603050405020304" pitchFamily="18" charset="0"/>
                <a:ea typeface="Times" pitchFamily="-64" charset="0"/>
                <a:cs typeface="Times New Roman" panose="02020603050405020304" pitchFamily="18" charset="0"/>
              </a:rPr>
              <a:t>previous </a:t>
            </a:r>
            <a:r>
              <a:rPr lang="en-US" sz="2200" dirty="0" smtClean="0">
                <a:latin typeface="Times New Roman" panose="02020603050405020304" pitchFamily="18" charset="0"/>
                <a:ea typeface="Times" pitchFamily="-64" charset="0"/>
                <a:cs typeface="Times New Roman" panose="02020603050405020304" pitchFamily="18" charset="0"/>
              </a:rPr>
              <a:t>behavior</a:t>
            </a:r>
            <a:endParaRPr lang="en-US" sz="2200" dirty="0">
              <a:latin typeface="Times New Roman" panose="02020603050405020304" pitchFamily="18" charset="0"/>
              <a:ea typeface="Times" pitchFamily="-64" charset="0"/>
              <a:cs typeface="Times New Roman" panose="02020603050405020304" pitchFamily="18" charset="0"/>
            </a:endParaRPr>
          </a:p>
          <a:p>
            <a:pPr marL="285750" indent="-285750">
              <a:spcBef>
                <a:spcPct val="10000"/>
              </a:spcBef>
              <a:buFont typeface="Arial" panose="020B0604020202020204" pitchFamily="34" charset="0"/>
              <a:buChar char="•"/>
            </a:pPr>
            <a:r>
              <a:rPr lang="en-US" sz="2200" dirty="0" smtClean="0">
                <a:latin typeface="Times New Roman" panose="02020603050405020304" pitchFamily="18" charset="0"/>
                <a:ea typeface="Times" pitchFamily="-64" charset="0"/>
                <a:cs typeface="Times New Roman" panose="02020603050405020304" pitchFamily="18" charset="0"/>
              </a:rPr>
              <a:t>Avoiding </a:t>
            </a:r>
            <a:r>
              <a:rPr lang="en-US" sz="2200" dirty="0">
                <a:latin typeface="Times New Roman" panose="02020603050405020304" pitchFamily="18" charset="0"/>
                <a:ea typeface="Times" pitchFamily="-64" charset="0"/>
                <a:cs typeface="Times New Roman" panose="02020603050405020304" pitchFamily="18" charset="0"/>
              </a:rPr>
              <a:t>participation, or becoming extremely </a:t>
            </a:r>
            <a:r>
              <a:rPr lang="en-US" sz="2200" dirty="0" smtClean="0">
                <a:latin typeface="Times New Roman" panose="02020603050405020304" pitchFamily="18" charset="0"/>
                <a:ea typeface="Times" pitchFamily="-64" charset="0"/>
                <a:cs typeface="Times New Roman" panose="02020603050405020304" pitchFamily="18" charset="0"/>
              </a:rPr>
              <a:t>anxious </a:t>
            </a:r>
            <a:r>
              <a:rPr lang="en-US" sz="2200" dirty="0">
                <a:latin typeface="Times New Roman" panose="02020603050405020304" pitchFamily="18" charset="0"/>
                <a:ea typeface="Times" pitchFamily="-64" charset="0"/>
                <a:cs typeface="Times New Roman" panose="02020603050405020304" pitchFamily="18" charset="0"/>
              </a:rPr>
              <a:t>when called </a:t>
            </a:r>
            <a:r>
              <a:rPr lang="en-US" sz="2200" dirty="0" smtClean="0">
                <a:latin typeface="Times New Roman" panose="02020603050405020304" pitchFamily="18" charset="0"/>
                <a:ea typeface="Times" pitchFamily="-64" charset="0"/>
                <a:cs typeface="Times New Roman" panose="02020603050405020304" pitchFamily="18" charset="0"/>
              </a:rPr>
              <a:t>upon</a:t>
            </a:r>
            <a:endParaRPr lang="en-US" sz="2200" dirty="0">
              <a:latin typeface="Times New Roman" panose="02020603050405020304" pitchFamily="18" charset="0"/>
              <a:ea typeface="Times" pitchFamily="-64" charset="0"/>
              <a:cs typeface="Times New Roman" panose="02020603050405020304" pitchFamily="18" charset="0"/>
            </a:endParaRPr>
          </a:p>
        </p:txBody>
      </p:sp>
    </p:spTree>
    <p:extLst>
      <p:ext uri="{BB962C8B-B14F-4D97-AF65-F5344CB8AC3E}">
        <p14:creationId xmlns:p14="http://schemas.microsoft.com/office/powerpoint/2010/main" val="22940138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2738" y="1073334"/>
            <a:ext cx="7898524" cy="5215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2800" b="1" dirty="0" smtClean="0">
                <a:solidFill>
                  <a:srgbClr val="BF5700"/>
                </a:solidFill>
                <a:latin typeface="Times New Roman" panose="02020603050405020304" pitchFamily="18" charset="0"/>
                <a:ea typeface="+mn-ea"/>
                <a:cs typeface="Times New Roman" panose="02020603050405020304" pitchFamily="18" charset="0"/>
              </a:rPr>
              <a:t>Motivating beliefs on campus violence</a:t>
            </a:r>
          </a:p>
          <a:p>
            <a:pPr algn="ctr">
              <a:defRPr/>
            </a:pPr>
            <a:endParaRPr lang="en-US" sz="2800" b="1" dirty="0">
              <a:solidFill>
                <a:srgbClr val="BF5700"/>
              </a:solidFill>
              <a:latin typeface="Times New Roman" panose="02020603050405020304" pitchFamily="18" charset="0"/>
              <a:ea typeface="+mn-ea"/>
              <a:cs typeface="Times New Roman" panose="02020603050405020304" pitchFamily="18" charset="0"/>
            </a:endParaRPr>
          </a:p>
        </p:txBody>
      </p:sp>
      <p:grpSp>
        <p:nvGrpSpPr>
          <p:cNvPr id="13" name="그룹 12"/>
          <p:cNvGrpSpPr/>
          <p:nvPr/>
        </p:nvGrpSpPr>
        <p:grpSpPr>
          <a:xfrm>
            <a:off x="743168" y="2087374"/>
            <a:ext cx="7524532" cy="4231911"/>
            <a:chOff x="743168" y="2087374"/>
            <a:chExt cx="7524532" cy="4231911"/>
          </a:xfrm>
        </p:grpSpPr>
        <p:pic>
          <p:nvPicPr>
            <p:cNvPr id="8" name="그림 7"/>
            <p:cNvPicPr>
              <a:picLocks noChangeAspect="1"/>
            </p:cNvPicPr>
            <p:nvPr/>
          </p:nvPicPr>
          <p:blipFill rotWithShape="1">
            <a:blip r:embed="rId3">
              <a:extLst>
                <a:ext uri="{28A0092B-C50C-407E-A947-70E740481C1C}">
                  <a14:useLocalDpi xmlns:a14="http://schemas.microsoft.com/office/drawing/2010/main" val="0"/>
                </a:ext>
              </a:extLst>
            </a:blip>
            <a:srcRect t="25381"/>
            <a:stretch/>
          </p:blipFill>
          <p:spPr>
            <a:xfrm rot="21128882">
              <a:off x="5272113" y="2097901"/>
              <a:ext cx="2467880" cy="2426892"/>
            </a:xfrm>
            <a:prstGeom prst="rect">
              <a:avLst/>
            </a:prstGeom>
          </p:spPr>
        </p:pic>
        <p:pic>
          <p:nvPicPr>
            <p:cNvPr id="9" name="그림 8"/>
            <p:cNvPicPr>
              <a:picLocks noChangeAspect="1"/>
            </p:cNvPicPr>
            <p:nvPr/>
          </p:nvPicPr>
          <p:blipFill rotWithShape="1">
            <a:blip r:embed="rId4">
              <a:extLst>
                <a:ext uri="{28A0092B-C50C-407E-A947-70E740481C1C}">
                  <a14:useLocalDpi xmlns:a14="http://schemas.microsoft.com/office/drawing/2010/main" val="0"/>
                </a:ext>
              </a:extLst>
            </a:blip>
            <a:srcRect l="20540" t="8703" r="25941" b="12778"/>
            <a:stretch/>
          </p:blipFill>
          <p:spPr>
            <a:xfrm rot="253068">
              <a:off x="812800" y="4472548"/>
              <a:ext cx="3276599" cy="1846737"/>
            </a:xfrm>
            <a:prstGeom prst="rect">
              <a:avLst/>
            </a:prstGeom>
          </p:spPr>
        </p:pic>
        <p:grpSp>
          <p:nvGrpSpPr>
            <p:cNvPr id="12" name="그룹 11"/>
            <p:cNvGrpSpPr/>
            <p:nvPr/>
          </p:nvGrpSpPr>
          <p:grpSpPr>
            <a:xfrm>
              <a:off x="743168" y="2087374"/>
              <a:ext cx="7524532" cy="3967274"/>
              <a:chOff x="743168" y="2087374"/>
              <a:chExt cx="7524532" cy="3967274"/>
            </a:xfrm>
          </p:grpSpPr>
          <p:sp>
            <p:nvSpPr>
              <p:cNvPr id="4" name="직사각형 3"/>
              <p:cNvSpPr/>
              <p:nvPr/>
            </p:nvSpPr>
            <p:spPr>
              <a:xfrm>
                <a:off x="4307927" y="4854319"/>
                <a:ext cx="3959773" cy="1200329"/>
              </a:xfrm>
              <a:prstGeom prst="rect">
                <a:avLst/>
              </a:prstGeom>
            </p:spPr>
            <p:txBody>
              <a:bodyPr wrap="square">
                <a:spAutoFit/>
              </a:bodyPr>
              <a:lstStyle/>
              <a:p>
                <a:pPr>
                  <a:defRPr/>
                </a:pPr>
                <a:r>
                  <a:rPr lang="en-US" sz="2400" dirty="0">
                    <a:latin typeface="Times New Roman" panose="02020603050405020304" pitchFamily="18" charset="0"/>
                    <a:cs typeface="Times New Roman" panose="02020603050405020304" pitchFamily="18" charset="0"/>
                  </a:rPr>
                  <a:t>while in other instances they possessed </a:t>
                </a:r>
                <a:r>
                  <a:rPr lang="en-US" sz="2400" b="1" dirty="0">
                    <a:solidFill>
                      <a:srgbClr val="BF5700"/>
                    </a:solidFill>
                    <a:latin typeface="Times New Roman" panose="02020603050405020304" pitchFamily="18" charset="0"/>
                    <a:cs typeface="Times New Roman" panose="02020603050405020304" pitchFamily="18" charset="0"/>
                  </a:rPr>
                  <a:t>grievances</a:t>
                </a:r>
                <a:r>
                  <a:rPr lang="en-US" sz="2400" dirty="0">
                    <a:solidFill>
                      <a:srgbClr val="BF5700"/>
                    </a:solidFill>
                    <a:latin typeface="Times New Roman" panose="02020603050405020304" pitchFamily="18" charset="0"/>
                    <a:cs typeface="Times New Roman" panose="02020603050405020304" pitchFamily="18" charset="0"/>
                  </a:rPr>
                  <a:t>, </a:t>
                </a:r>
                <a:r>
                  <a:rPr lang="en-US" sz="2400" b="1" dirty="0">
                    <a:solidFill>
                      <a:srgbClr val="BF5700"/>
                    </a:solidFill>
                    <a:latin typeface="Times New Roman" panose="02020603050405020304" pitchFamily="18" charset="0"/>
                    <a:cs typeface="Times New Roman" panose="02020603050405020304" pitchFamily="18" charset="0"/>
                  </a:rPr>
                  <a:t>real or perceived</a:t>
                </a:r>
                <a:r>
                  <a:rPr lang="en-US" sz="2400" dirty="0">
                    <a:latin typeface="Times New Roman" panose="02020603050405020304" pitchFamily="18" charset="0"/>
                    <a:cs typeface="Times New Roman" panose="02020603050405020304" pitchFamily="18" charset="0"/>
                  </a:rPr>
                  <a:t>. </a:t>
                </a:r>
              </a:p>
            </p:txBody>
          </p:sp>
          <p:grpSp>
            <p:nvGrpSpPr>
              <p:cNvPr id="11" name="그룹 10"/>
              <p:cNvGrpSpPr/>
              <p:nvPr/>
            </p:nvGrpSpPr>
            <p:grpSpPr>
              <a:xfrm>
                <a:off x="743168" y="2087374"/>
                <a:ext cx="4572000" cy="1942207"/>
                <a:chOff x="743168" y="2087374"/>
                <a:chExt cx="4572000" cy="1942207"/>
              </a:xfrm>
            </p:grpSpPr>
            <p:sp>
              <p:nvSpPr>
                <p:cNvPr id="7" name="직사각형 6"/>
                <p:cNvSpPr/>
                <p:nvPr/>
              </p:nvSpPr>
              <p:spPr>
                <a:xfrm>
                  <a:off x="743168" y="2087374"/>
                  <a:ext cx="2977931" cy="615553"/>
                </a:xfrm>
                <a:prstGeom prst="rect">
                  <a:avLst/>
                </a:prstGeom>
              </p:spPr>
              <p:txBody>
                <a:bodyPr wrap="square">
                  <a:spAutoFit/>
                </a:bodyPr>
                <a:lstStyle/>
                <a:p>
                  <a:pPr>
                    <a:defRPr/>
                  </a:pPr>
                  <a:r>
                    <a:rPr lang="en-US" sz="3400" b="1" dirty="0" smtClean="0">
                      <a:solidFill>
                        <a:srgbClr val="BF5700"/>
                      </a:solidFill>
                      <a:latin typeface="Times New Roman" panose="02020603050405020304" pitchFamily="18" charset="0"/>
                      <a:cs typeface="Times New Roman" panose="02020603050405020304" pitchFamily="18" charset="0"/>
                    </a:rPr>
                    <a:t>Sometimes,</a:t>
                  </a:r>
                  <a:endParaRPr lang="en-US" sz="3400" b="1" dirty="0">
                    <a:solidFill>
                      <a:srgbClr val="BF5700"/>
                    </a:solidFill>
                    <a:latin typeface="Times New Roman" panose="02020603050405020304" pitchFamily="18" charset="0"/>
                    <a:cs typeface="Times New Roman" panose="02020603050405020304" pitchFamily="18" charset="0"/>
                  </a:endParaRPr>
                </a:p>
              </p:txBody>
            </p:sp>
            <p:sp>
              <p:nvSpPr>
                <p:cNvPr id="10" name="직사각형 9"/>
                <p:cNvSpPr/>
                <p:nvPr/>
              </p:nvSpPr>
              <p:spPr>
                <a:xfrm>
                  <a:off x="743168" y="2829252"/>
                  <a:ext cx="4572000" cy="1200329"/>
                </a:xfrm>
                <a:prstGeom prst="rect">
                  <a:avLst/>
                </a:prstGeom>
              </p:spPr>
              <p:txBody>
                <a:bodyPr>
                  <a:spAutoFit/>
                </a:bodyPr>
                <a:lstStyle/>
                <a:p>
                  <a:pPr>
                    <a:defRPr/>
                  </a:pPr>
                  <a:r>
                    <a:rPr lang="en-US" sz="2400" dirty="0">
                      <a:latin typeface="Times New Roman" panose="02020603050405020304" pitchFamily="18" charset="0"/>
                      <a:cs typeface="Times New Roman" panose="02020603050405020304" pitchFamily="18" charset="0"/>
                    </a:rPr>
                    <a:t>someone possessed a </a:t>
                  </a:r>
                  <a:r>
                    <a:rPr lang="en-US" sz="2400" b="1" dirty="0">
                      <a:solidFill>
                        <a:srgbClr val="BF5700"/>
                      </a:solidFill>
                      <a:latin typeface="Times New Roman" panose="02020603050405020304" pitchFamily="18" charset="0"/>
                      <a:cs typeface="Times New Roman" panose="02020603050405020304" pitchFamily="18" charset="0"/>
                    </a:rPr>
                    <a:t>misguided sense </a:t>
                  </a:r>
                  <a:r>
                    <a:rPr lang="en-US" sz="2400" dirty="0">
                      <a:latin typeface="Times New Roman" panose="02020603050405020304" pitchFamily="18" charset="0"/>
                      <a:cs typeface="Times New Roman" panose="02020603050405020304" pitchFamily="18" charset="0"/>
                    </a:rPr>
                    <a:t>that they were </a:t>
                  </a:r>
                  <a:r>
                    <a:rPr lang="en-US" sz="2400" b="1" dirty="0">
                      <a:latin typeface="Times New Roman" panose="02020603050405020304" pitchFamily="18" charset="0"/>
                      <a:cs typeface="Times New Roman" panose="02020603050405020304" pitchFamily="18" charset="0"/>
                    </a:rPr>
                    <a:t>part of a global terror cause,</a:t>
                  </a:r>
                  <a:r>
                    <a:rPr lang="en-US" sz="2400" dirty="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p:txBody>
            </p:sp>
          </p:grpSp>
        </p:grpSp>
      </p:grpSp>
    </p:spTree>
    <p:extLst>
      <p:ext uri="{BB962C8B-B14F-4D97-AF65-F5344CB8AC3E}">
        <p14:creationId xmlns:p14="http://schemas.microsoft.com/office/powerpoint/2010/main" val="20710918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2738" y="1073867"/>
            <a:ext cx="7898524" cy="5215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2800" b="1" dirty="0" smtClean="0">
                <a:solidFill>
                  <a:srgbClr val="BF5700"/>
                </a:solidFill>
                <a:latin typeface="Times New Roman" panose="02020603050405020304" pitchFamily="18" charset="0"/>
                <a:ea typeface="+mn-ea"/>
                <a:cs typeface="Times New Roman" panose="02020603050405020304" pitchFamily="18" charset="0"/>
              </a:rPr>
              <a:t>Motivating beliefs on campus violence</a:t>
            </a:r>
          </a:p>
          <a:p>
            <a:pPr algn="ctr">
              <a:defRPr/>
            </a:pPr>
            <a:endParaRPr lang="en-US" sz="2800" b="1" dirty="0">
              <a:solidFill>
                <a:srgbClr val="BF5700"/>
              </a:solidFill>
              <a:latin typeface="Times New Roman" panose="02020603050405020304" pitchFamily="18" charset="0"/>
              <a:ea typeface="+mn-ea"/>
              <a:cs typeface="Times New Roman" panose="02020603050405020304" pitchFamily="18" charset="0"/>
            </a:endParaRPr>
          </a:p>
        </p:txBody>
      </p:sp>
      <p:grpSp>
        <p:nvGrpSpPr>
          <p:cNvPr id="7" name="그룹 6"/>
          <p:cNvGrpSpPr/>
          <p:nvPr/>
        </p:nvGrpSpPr>
        <p:grpSpPr>
          <a:xfrm>
            <a:off x="654269" y="2071710"/>
            <a:ext cx="8095155" cy="4354900"/>
            <a:chOff x="654269" y="2071710"/>
            <a:chExt cx="8095155" cy="4354900"/>
          </a:xfrm>
        </p:grpSpPr>
        <p:pic>
          <p:nvPicPr>
            <p:cNvPr id="12" name="그림 11"/>
            <p:cNvPicPr>
              <a:picLocks noChangeAspect="1"/>
            </p:cNvPicPr>
            <p:nvPr/>
          </p:nvPicPr>
          <p:blipFill rotWithShape="1">
            <a:blip r:embed="rId3">
              <a:extLst>
                <a:ext uri="{28A0092B-C50C-407E-A947-70E740481C1C}">
                  <a14:useLocalDpi xmlns:a14="http://schemas.microsoft.com/office/drawing/2010/main" val="0"/>
                </a:ext>
              </a:extLst>
            </a:blip>
            <a:srcRect t="15388" b="13928"/>
            <a:stretch/>
          </p:blipFill>
          <p:spPr>
            <a:xfrm>
              <a:off x="4743231" y="2071710"/>
              <a:ext cx="4006193" cy="3084490"/>
            </a:xfrm>
            <a:prstGeom prst="rect">
              <a:avLst/>
            </a:prstGeom>
            <a:ln w="57150">
              <a:noFill/>
            </a:ln>
          </p:spPr>
        </p:pic>
        <p:sp>
          <p:nvSpPr>
            <p:cNvPr id="2" name="직사각형 1"/>
            <p:cNvSpPr/>
            <p:nvPr/>
          </p:nvSpPr>
          <p:spPr>
            <a:xfrm>
              <a:off x="654269" y="2261496"/>
              <a:ext cx="3875251" cy="615553"/>
            </a:xfrm>
            <a:prstGeom prst="rect">
              <a:avLst/>
            </a:prstGeom>
          </p:spPr>
          <p:txBody>
            <a:bodyPr wrap="square">
              <a:spAutoFit/>
            </a:bodyPr>
            <a:lstStyle/>
            <a:p>
              <a:r>
                <a:rPr lang="en-US" sz="3400" b="1" dirty="0" smtClean="0">
                  <a:solidFill>
                    <a:srgbClr val="BF5700"/>
                  </a:solidFill>
                  <a:latin typeface="Times New Roman" panose="02020603050405020304" pitchFamily="18" charset="0"/>
                  <a:cs typeface="Times New Roman" panose="02020603050405020304" pitchFamily="18" charset="0"/>
                </a:rPr>
                <a:t>Clearly most cases</a:t>
              </a:r>
              <a:endParaRPr lang="en-US" sz="2400" b="1" dirty="0">
                <a:solidFill>
                  <a:srgbClr val="BF5700"/>
                </a:solidFill>
                <a:latin typeface="Times New Roman" panose="02020603050405020304" pitchFamily="18" charset="0"/>
                <a:cs typeface="Times New Roman" panose="02020603050405020304" pitchFamily="18" charset="0"/>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852" y="5194472"/>
              <a:ext cx="1886169" cy="1232138"/>
            </a:xfrm>
            <a:prstGeom prst="rect">
              <a:avLst/>
            </a:prstGeom>
          </p:spPr>
        </p:pic>
        <p:sp>
          <p:nvSpPr>
            <p:cNvPr id="4" name="직사각형 3"/>
            <p:cNvSpPr/>
            <p:nvPr/>
          </p:nvSpPr>
          <p:spPr>
            <a:xfrm>
              <a:off x="654269" y="2877049"/>
              <a:ext cx="3835400" cy="1200329"/>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involving “active shooters”, involve some sort of mental imbalance or psychosis. </a:t>
              </a:r>
            </a:p>
          </p:txBody>
        </p:sp>
        <p:pic>
          <p:nvPicPr>
            <p:cNvPr id="5" name="그림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8761" y="4431556"/>
              <a:ext cx="1879959" cy="1232138"/>
            </a:xfrm>
            <a:prstGeom prst="rect">
              <a:avLst/>
            </a:prstGeom>
          </p:spPr>
        </p:pic>
      </p:grpSp>
    </p:spTree>
    <p:extLst>
      <p:ext uri="{BB962C8B-B14F-4D97-AF65-F5344CB8AC3E}">
        <p14:creationId xmlns:p14="http://schemas.microsoft.com/office/powerpoint/2010/main" val="22538732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22738" y="1066573"/>
            <a:ext cx="7898524" cy="5215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2800" b="1" dirty="0" smtClean="0">
                <a:solidFill>
                  <a:srgbClr val="BF5700"/>
                </a:solidFill>
                <a:latin typeface="Times New Roman" panose="02020603050405020304" pitchFamily="18" charset="0"/>
                <a:ea typeface="+mn-ea"/>
                <a:cs typeface="Times New Roman" panose="02020603050405020304" pitchFamily="18" charset="0"/>
              </a:rPr>
              <a:t>Motivating beliefs on campus violence</a:t>
            </a:r>
          </a:p>
          <a:p>
            <a:pPr algn="ctr">
              <a:defRPr/>
            </a:pPr>
            <a:endParaRPr lang="en-US" sz="2800" b="1" dirty="0">
              <a:solidFill>
                <a:srgbClr val="BF5700"/>
              </a:solidFill>
              <a:latin typeface="Times New Roman" panose="02020603050405020304" pitchFamily="18" charset="0"/>
              <a:ea typeface="+mn-ea"/>
              <a:cs typeface="Times New Roman" panose="02020603050405020304" pitchFamily="18" charset="0"/>
            </a:endParaRPr>
          </a:p>
        </p:txBody>
      </p:sp>
      <p:grpSp>
        <p:nvGrpSpPr>
          <p:cNvPr id="10" name="그룹 9"/>
          <p:cNvGrpSpPr/>
          <p:nvPr/>
        </p:nvGrpSpPr>
        <p:grpSpPr>
          <a:xfrm>
            <a:off x="533094" y="2253275"/>
            <a:ext cx="8085959" cy="3255973"/>
            <a:chOff x="466834" y="2253275"/>
            <a:chExt cx="8085959" cy="3255973"/>
          </a:xfrm>
        </p:grpSpPr>
        <p:pic>
          <p:nvPicPr>
            <p:cNvPr id="3" name="그림 2"/>
            <p:cNvPicPr>
              <a:picLocks noChangeAspect="1"/>
            </p:cNvPicPr>
            <p:nvPr/>
          </p:nvPicPr>
          <p:blipFill>
            <a:blip r:embed="rId3">
              <a:clrChange>
                <a:clrFrom>
                  <a:srgbClr val="86D6D5"/>
                </a:clrFrom>
                <a:clrTo>
                  <a:srgbClr val="86D6D5">
                    <a:alpha val="0"/>
                  </a:srgbClr>
                </a:clrTo>
              </a:clrChange>
              <a:extLst>
                <a:ext uri="{28A0092B-C50C-407E-A947-70E740481C1C}">
                  <a14:useLocalDpi xmlns:a14="http://schemas.microsoft.com/office/drawing/2010/main" val="0"/>
                </a:ext>
              </a:extLst>
            </a:blip>
            <a:stretch>
              <a:fillRect/>
            </a:stretch>
          </p:blipFill>
          <p:spPr>
            <a:xfrm>
              <a:off x="5509240" y="2253275"/>
              <a:ext cx="2772055" cy="2411490"/>
            </a:xfrm>
            <a:prstGeom prst="rect">
              <a:avLst/>
            </a:prstGeom>
          </p:spPr>
        </p:pic>
        <p:grpSp>
          <p:nvGrpSpPr>
            <p:cNvPr id="9" name="그룹 8"/>
            <p:cNvGrpSpPr/>
            <p:nvPr/>
          </p:nvGrpSpPr>
          <p:grpSpPr>
            <a:xfrm>
              <a:off x="466834" y="2253275"/>
              <a:ext cx="8085959" cy="3255973"/>
              <a:chOff x="466834" y="2253275"/>
              <a:chExt cx="8085959" cy="3255973"/>
            </a:xfrm>
          </p:grpSpPr>
          <p:sp>
            <p:nvSpPr>
              <p:cNvPr id="5" name="Content Placeholder 2"/>
              <p:cNvSpPr txBox="1">
                <a:spLocks/>
              </p:cNvSpPr>
              <p:nvPr/>
            </p:nvSpPr>
            <p:spPr>
              <a:xfrm>
                <a:off x="466834" y="4842393"/>
                <a:ext cx="8085959" cy="6668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Wingdings" pitchFamily="2" charset="2"/>
                  <a:buNone/>
                  <a:defRPr/>
                </a:pPr>
                <a:r>
                  <a:rPr lang="en-US" b="1" dirty="0" smtClean="0">
                    <a:solidFill>
                      <a:srgbClr val="BF5700"/>
                    </a:solidFill>
                    <a:latin typeface="Times New Roman" panose="02020603050405020304" pitchFamily="18" charset="0"/>
                    <a:cs typeface="Times New Roman" panose="02020603050405020304" pitchFamily="18" charset="0"/>
                  </a:rPr>
                  <a:t>Yet remained unknown to responsible authorities.</a:t>
                </a:r>
                <a:endParaRPr lang="en-US" b="1" dirty="0">
                  <a:solidFill>
                    <a:srgbClr val="BF5700"/>
                  </a:solidFill>
                  <a:latin typeface="Times New Roman" panose="02020603050405020304" pitchFamily="18" charset="0"/>
                  <a:cs typeface="Times New Roman" panose="02020603050405020304" pitchFamily="18" charset="0"/>
                </a:endParaRPr>
              </a:p>
            </p:txBody>
          </p:sp>
          <p:sp>
            <p:nvSpPr>
              <p:cNvPr id="4" name="직사각형 3"/>
              <p:cNvSpPr/>
              <p:nvPr/>
            </p:nvSpPr>
            <p:spPr>
              <a:xfrm>
                <a:off x="466834" y="2253275"/>
                <a:ext cx="3663182" cy="615553"/>
              </a:xfrm>
              <a:prstGeom prst="rect">
                <a:avLst/>
              </a:prstGeom>
            </p:spPr>
            <p:txBody>
              <a:bodyPr wrap="none">
                <a:spAutoFit/>
              </a:bodyPr>
              <a:lstStyle/>
              <a:p>
                <a:pPr>
                  <a:defRPr/>
                </a:pPr>
                <a:r>
                  <a:rPr lang="en-US" sz="3400" b="1" dirty="0">
                    <a:solidFill>
                      <a:srgbClr val="BF5700"/>
                    </a:solidFill>
                    <a:latin typeface="Times New Roman" panose="02020603050405020304" pitchFamily="18" charset="0"/>
                    <a:cs typeface="Times New Roman" panose="02020603050405020304" pitchFamily="18" charset="0"/>
                  </a:rPr>
                  <a:t>In many instances,</a:t>
                </a:r>
              </a:p>
            </p:txBody>
          </p:sp>
          <p:sp>
            <p:nvSpPr>
              <p:cNvPr id="7" name="직사각형 6"/>
              <p:cNvSpPr/>
              <p:nvPr/>
            </p:nvSpPr>
            <p:spPr>
              <a:xfrm>
                <a:off x="466834" y="3359631"/>
                <a:ext cx="5006866" cy="1200329"/>
              </a:xfrm>
              <a:prstGeom prst="rect">
                <a:avLst/>
              </a:prstGeom>
            </p:spPr>
            <p:txBody>
              <a:bodyPr wrap="square">
                <a:spAutoFit/>
              </a:bodyPr>
              <a:lstStyle/>
              <a:p>
                <a:pPr>
                  <a:defRPr/>
                </a:pPr>
                <a:r>
                  <a:rPr lang="en-US" sz="2400" dirty="0" smtClean="0">
                    <a:latin typeface="Times New Roman" panose="02020603050405020304" pitchFamily="18" charset="0"/>
                    <a:cs typeface="Times New Roman" panose="02020603050405020304" pitchFamily="18" charset="0"/>
                  </a:rPr>
                  <a:t>Erratic </a:t>
                </a:r>
                <a:r>
                  <a:rPr lang="en-US" sz="2400" dirty="0">
                    <a:latin typeface="Times New Roman" panose="02020603050405020304" pitchFamily="18" charset="0"/>
                    <a:cs typeface="Times New Roman" panose="02020603050405020304" pitchFamily="18" charset="0"/>
                  </a:rPr>
                  <a:t>or concerning behavior leading to an </a:t>
                </a:r>
                <a:r>
                  <a:rPr lang="en-US" sz="2400" dirty="0" smtClean="0">
                    <a:latin typeface="Times New Roman" panose="02020603050405020304" pitchFamily="18" charset="0"/>
                    <a:cs typeface="Times New Roman" panose="02020603050405020304" pitchFamily="18" charset="0"/>
                  </a:rPr>
                  <a:t>attack was </a:t>
                </a:r>
                <a:r>
                  <a:rPr lang="en-US" sz="2400" dirty="0">
                    <a:latin typeface="Times New Roman" panose="02020603050405020304" pitchFamily="18" charset="0"/>
                    <a:cs typeface="Times New Roman" panose="02020603050405020304" pitchFamily="18" charset="0"/>
                  </a:rPr>
                  <a:t>known by others</a:t>
                </a:r>
                <a:r>
                  <a:rPr lang="en-US" sz="2400" dirty="0" smtClean="0">
                    <a:latin typeface="Times New Roman" panose="02020603050405020304" pitchFamily="18" charset="0"/>
                    <a:cs typeface="Times New Roman" panose="02020603050405020304" pitchFamily="18" charset="0"/>
                  </a:rPr>
                  <a:t>,</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e.g. , family, friends or co-workers),</a:t>
                </a:r>
              </a:p>
            </p:txBody>
          </p:sp>
        </p:grpSp>
      </p:grpSp>
    </p:spTree>
    <p:extLst>
      <p:ext uri="{BB962C8B-B14F-4D97-AF65-F5344CB8AC3E}">
        <p14:creationId xmlns:p14="http://schemas.microsoft.com/office/powerpoint/2010/main" val="34839605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12788" y="953776"/>
            <a:ext cx="7718424" cy="55531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2800" b="1" dirty="0" smtClean="0">
                <a:solidFill>
                  <a:srgbClr val="BF5700"/>
                </a:solidFill>
                <a:latin typeface="Times New Roman" panose="02020603050405020304" pitchFamily="18" charset="0"/>
                <a:ea typeface="+mn-ea"/>
                <a:cs typeface="Times New Roman" panose="02020603050405020304" pitchFamily="18" charset="0"/>
              </a:rPr>
              <a:t>Attention! Here are Tips for You</a:t>
            </a:r>
            <a:endParaRPr lang="en-US" sz="2800" b="1" dirty="0">
              <a:solidFill>
                <a:srgbClr val="BF5700"/>
              </a:solidFill>
              <a:latin typeface="Times New Roman" panose="02020603050405020304" pitchFamily="18" charset="0"/>
              <a:ea typeface="+mn-ea"/>
              <a:cs typeface="Times New Roman" panose="02020603050405020304" pitchFamily="18" charset="0"/>
            </a:endParaRPr>
          </a:p>
        </p:txBody>
      </p:sp>
      <p:grpSp>
        <p:nvGrpSpPr>
          <p:cNvPr id="17" name="그룹 16"/>
          <p:cNvGrpSpPr/>
          <p:nvPr/>
        </p:nvGrpSpPr>
        <p:grpSpPr>
          <a:xfrm>
            <a:off x="815974" y="1289328"/>
            <a:ext cx="7718425" cy="5041900"/>
            <a:chOff x="815974" y="1435100"/>
            <a:chExt cx="7718425" cy="5041900"/>
          </a:xfrm>
        </p:grpSpPr>
        <p:graphicFrame>
          <p:nvGraphicFramePr>
            <p:cNvPr id="5" name="다이어그램 4"/>
            <p:cNvGraphicFramePr/>
            <p:nvPr>
              <p:extLst>
                <p:ext uri="{D42A27DB-BD31-4B8C-83A1-F6EECF244321}">
                  <p14:modId xmlns:p14="http://schemas.microsoft.com/office/powerpoint/2010/main" val="971661265"/>
                </p:ext>
              </p:extLst>
            </p:nvPr>
          </p:nvGraphicFramePr>
          <p:xfrm>
            <a:off x="815974" y="1435100"/>
            <a:ext cx="7718425" cy="5041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1068357" y="1752600"/>
              <a:ext cx="325730" cy="430887"/>
            </a:xfrm>
            <a:prstGeom prst="rect">
              <a:avLst/>
            </a:prstGeom>
            <a:noFill/>
          </p:spPr>
          <p:txBody>
            <a:bodyPr wrap="none" rtlCol="0">
              <a:spAutoFit/>
            </a:bodyPr>
            <a:lstStyle/>
            <a:p>
              <a:r>
                <a:rPr lang="en-US" sz="2200" b="1" dirty="0" smtClean="0">
                  <a:latin typeface="Times New Roman" panose="02020603050405020304" pitchFamily="18" charset="0"/>
                  <a:cs typeface="Times New Roman" panose="02020603050405020304" pitchFamily="18" charset="0"/>
                </a:rPr>
                <a:t>1</a:t>
              </a:r>
              <a:endParaRPr lang="en-US" sz="2200" b="1"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1500157" y="2527300"/>
              <a:ext cx="325730" cy="430887"/>
            </a:xfrm>
            <a:prstGeom prst="rect">
              <a:avLst/>
            </a:prstGeom>
            <a:noFill/>
          </p:spPr>
          <p:txBody>
            <a:bodyPr wrap="none" rtlCol="0">
              <a:spAutoFit/>
            </a:bodyPr>
            <a:lstStyle/>
            <a:p>
              <a:r>
                <a:rPr lang="en-US" sz="2200" b="1" dirty="0" smtClean="0">
                  <a:latin typeface="Times New Roman" panose="02020603050405020304" pitchFamily="18" charset="0"/>
                  <a:cs typeface="Times New Roman" panose="02020603050405020304" pitchFamily="18" charset="0"/>
                </a:rPr>
                <a:t>2</a:t>
              </a:r>
              <a:endParaRPr lang="en-US" sz="2200" b="1"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703357" y="3327400"/>
              <a:ext cx="325730" cy="430887"/>
            </a:xfrm>
            <a:prstGeom prst="rect">
              <a:avLst/>
            </a:prstGeom>
            <a:noFill/>
          </p:spPr>
          <p:txBody>
            <a:bodyPr wrap="none" rtlCol="0">
              <a:spAutoFit/>
            </a:bodyPr>
            <a:lstStyle/>
            <a:p>
              <a:r>
                <a:rPr lang="en-US" sz="2200" b="1" dirty="0" smtClean="0">
                  <a:latin typeface="Times New Roman" panose="02020603050405020304" pitchFamily="18" charset="0"/>
                  <a:cs typeface="Times New Roman" panose="02020603050405020304" pitchFamily="18" charset="0"/>
                </a:rPr>
                <a:t>3</a:t>
              </a:r>
              <a:endParaRPr lang="en-US" sz="2200" b="1"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1703357" y="4114800"/>
              <a:ext cx="325730" cy="430887"/>
            </a:xfrm>
            <a:prstGeom prst="rect">
              <a:avLst/>
            </a:prstGeom>
            <a:noFill/>
          </p:spPr>
          <p:txBody>
            <a:bodyPr wrap="none" rtlCol="0">
              <a:spAutoFit/>
            </a:bodyPr>
            <a:lstStyle/>
            <a:p>
              <a:r>
                <a:rPr lang="en-US" sz="2200" b="1" dirty="0" smtClean="0">
                  <a:latin typeface="Times New Roman" panose="02020603050405020304" pitchFamily="18" charset="0"/>
                  <a:cs typeface="Times New Roman" panose="02020603050405020304" pitchFamily="18" charset="0"/>
                </a:rPr>
                <a:t>4</a:t>
              </a:r>
              <a:endParaRPr lang="en-US" sz="2200" b="1"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1487457" y="4927600"/>
              <a:ext cx="184731" cy="430887"/>
            </a:xfrm>
            <a:prstGeom prst="rect">
              <a:avLst/>
            </a:prstGeom>
            <a:noFill/>
          </p:spPr>
          <p:txBody>
            <a:bodyPr wrap="none" rtlCol="0">
              <a:spAutoFit/>
            </a:bodyPr>
            <a:lstStyle/>
            <a:p>
              <a:endParaRPr lang="en-US" sz="2200"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1512857" y="4927600"/>
              <a:ext cx="325730" cy="430887"/>
            </a:xfrm>
            <a:prstGeom prst="rect">
              <a:avLst/>
            </a:prstGeom>
            <a:noFill/>
          </p:spPr>
          <p:txBody>
            <a:bodyPr wrap="none" rtlCol="0">
              <a:spAutoFit/>
            </a:bodyPr>
            <a:lstStyle/>
            <a:p>
              <a:r>
                <a:rPr lang="en-US" sz="2200" b="1" dirty="0">
                  <a:latin typeface="Times New Roman" panose="02020603050405020304" pitchFamily="18" charset="0"/>
                  <a:cs typeface="Times New Roman" panose="02020603050405020304" pitchFamily="18" charset="0"/>
                </a:rPr>
                <a:t>5</a:t>
              </a:r>
            </a:p>
          </p:txBody>
        </p:sp>
        <p:sp>
          <p:nvSpPr>
            <p:cNvPr id="16" name="TextBox 15"/>
            <p:cNvSpPr txBox="1"/>
            <p:nvPr/>
          </p:nvSpPr>
          <p:spPr>
            <a:xfrm>
              <a:off x="1081057" y="5727700"/>
              <a:ext cx="325730" cy="430887"/>
            </a:xfrm>
            <a:prstGeom prst="rect">
              <a:avLst/>
            </a:prstGeom>
            <a:noFill/>
          </p:spPr>
          <p:txBody>
            <a:bodyPr wrap="none" rtlCol="0">
              <a:spAutoFit/>
            </a:bodyPr>
            <a:lstStyle/>
            <a:p>
              <a:r>
                <a:rPr lang="en-US" sz="2200" b="1" dirty="0" smtClean="0">
                  <a:latin typeface="Times New Roman" panose="02020603050405020304" pitchFamily="18" charset="0"/>
                  <a:cs typeface="Times New Roman" panose="02020603050405020304" pitchFamily="18" charset="0"/>
                </a:rPr>
                <a:t>6</a:t>
              </a:r>
              <a:endParaRPr lang="en-US" sz="22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542916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trips(down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749300" y="1401475"/>
            <a:ext cx="7950200" cy="2000548"/>
          </a:xfrm>
          <a:prstGeom prst="rect">
            <a:avLst/>
          </a:prstGeom>
        </p:spPr>
        <p:txBody>
          <a:bodyPr wrap="square">
            <a:spAutoFit/>
          </a:bodyPr>
          <a:lstStyle/>
          <a:p>
            <a:pPr algn="ctr">
              <a:defRPr/>
            </a:pPr>
            <a:r>
              <a:rPr lang="en-US" sz="2800" dirty="0">
                <a:latin typeface="Times New Roman" panose="02020603050405020304" pitchFamily="18" charset="0"/>
                <a:cs typeface="Times New Roman" panose="02020603050405020304" pitchFamily="18" charset="0"/>
              </a:rPr>
              <a:t>Proactive partnership to </a:t>
            </a:r>
            <a:r>
              <a:rPr lang="en-US" sz="2800" dirty="0" smtClean="0">
                <a:latin typeface="Times New Roman" panose="02020603050405020304" pitchFamily="18" charset="0"/>
                <a:cs typeface="Times New Roman" panose="02020603050405020304" pitchFamily="18" charset="0"/>
              </a:rPr>
              <a:t>provide the </a:t>
            </a:r>
            <a:r>
              <a:rPr lang="en-US" sz="2800" dirty="0">
                <a:latin typeface="Times New Roman" panose="02020603050405020304" pitchFamily="18" charset="0"/>
                <a:cs typeface="Times New Roman" panose="02020603050405020304" pitchFamily="18" charset="0"/>
              </a:rPr>
              <a:t>safest environment we can for all members of the university community</a:t>
            </a:r>
            <a:r>
              <a:rPr lang="en-US" sz="2800" dirty="0" smtClean="0">
                <a:latin typeface="Times New Roman" panose="02020603050405020304" pitchFamily="18" charset="0"/>
                <a:cs typeface="Times New Roman" panose="02020603050405020304" pitchFamily="18" charset="0"/>
              </a:rPr>
              <a:t>.</a:t>
            </a:r>
          </a:p>
          <a:p>
            <a:pPr algn="ctr">
              <a:defRPr/>
            </a:pPr>
            <a:endParaRPr lang="en-US" sz="1200" dirty="0">
              <a:latin typeface="Times New Roman" panose="02020603050405020304" pitchFamily="18" charset="0"/>
              <a:cs typeface="Times New Roman" panose="02020603050405020304" pitchFamily="18" charset="0"/>
            </a:endParaRPr>
          </a:p>
          <a:p>
            <a:pPr algn="ctr">
              <a:defRPr/>
            </a:pPr>
            <a:r>
              <a:rPr lang="en-US" sz="2800" b="1" dirty="0" smtClean="0">
                <a:solidFill>
                  <a:srgbClr val="BF5700"/>
                </a:solidFill>
                <a:latin typeface="Times New Roman" panose="02020603050405020304" pitchFamily="18" charset="0"/>
                <a:cs typeface="Times New Roman" panose="02020603050405020304" pitchFamily="18" charset="0"/>
              </a:rPr>
              <a:t>Click images to get more information!</a:t>
            </a:r>
            <a:endParaRPr lang="en-US" sz="2800" b="1" dirty="0">
              <a:solidFill>
                <a:srgbClr val="BF5700"/>
              </a:solidFill>
              <a:latin typeface="Times New Roman" panose="02020603050405020304" pitchFamily="18" charset="0"/>
              <a:cs typeface="Times New Roman" panose="02020603050405020304" pitchFamily="18" charset="0"/>
            </a:endParaRPr>
          </a:p>
        </p:txBody>
      </p:sp>
      <p:grpSp>
        <p:nvGrpSpPr>
          <p:cNvPr id="8" name="그룹 7"/>
          <p:cNvGrpSpPr/>
          <p:nvPr/>
        </p:nvGrpSpPr>
        <p:grpSpPr>
          <a:xfrm>
            <a:off x="646984" y="3904843"/>
            <a:ext cx="7850033" cy="2089930"/>
            <a:chOff x="2143433" y="3944599"/>
            <a:chExt cx="5149269" cy="2089930"/>
          </a:xfrm>
        </p:grpSpPr>
        <p:pic>
          <p:nvPicPr>
            <p:cNvPr id="3" name="Picture 7">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433" y="5096262"/>
              <a:ext cx="2150545" cy="938267"/>
            </a:xfrm>
            <a:prstGeom prst="rect">
              <a:avLst/>
            </a:prstGeom>
            <a:noFill/>
            <a:ln>
              <a:noFill/>
            </a:ln>
            <a:effectLst>
              <a:prstShdw prst="shdw17" dist="17961" dir="2700000">
                <a:schemeClr val="bg2"/>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4" name="Picture 4">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3433" y="3944599"/>
              <a:ext cx="2121408" cy="892273"/>
            </a:xfrm>
            <a:prstGeom prst="rect">
              <a:avLst/>
            </a:prstGeom>
            <a:noFill/>
            <a:ln>
              <a:noFill/>
            </a:ln>
            <a:effectLst>
              <a:prstShdw prst="shdw17" dist="17961" dir="2700000">
                <a:schemeClr val="bg2"/>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5" name="Picture 5">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294" y="5096261"/>
              <a:ext cx="2121408" cy="938267"/>
            </a:xfrm>
            <a:prstGeom prst="rect">
              <a:avLst/>
            </a:prstGeom>
            <a:noFill/>
            <a:ln>
              <a:noFill/>
            </a:ln>
            <a:effectLst>
              <a:prstShdw prst="shdw17" dist="17961" dir="2700000">
                <a:schemeClr val="bg2"/>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6" name="Picture 6">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71294" y="3944599"/>
              <a:ext cx="2121408" cy="892273"/>
            </a:xfrm>
            <a:prstGeom prst="rect">
              <a:avLst/>
            </a:prstGeom>
            <a:noFill/>
            <a:ln>
              <a:noFill/>
            </a:ln>
            <a:effectLst>
              <a:prstShdw prst="shdw17" dist="17961" dir="2700000">
                <a:schemeClr val="bg2"/>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Tree>
    <p:extLst>
      <p:ext uri="{BB962C8B-B14F-4D97-AF65-F5344CB8AC3E}">
        <p14:creationId xmlns:p14="http://schemas.microsoft.com/office/powerpoint/2010/main" val="24234276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3419</TotalTime>
  <Words>6472</Words>
  <Application>Microsoft Macintosh PowerPoint</Application>
  <PresentationFormat>On-screen Show (4:3)</PresentationFormat>
  <Paragraphs>817</Paragraphs>
  <Slides>94</Slides>
  <Notes>43</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94</vt:i4>
      </vt:variant>
    </vt:vector>
  </HeadingPairs>
  <TitlesOfParts>
    <vt:vector size="113" baseType="lpstr">
      <vt:lpstr>BentonSans Book</vt:lpstr>
      <vt:lpstr>Calibri</vt:lpstr>
      <vt:lpstr>Calibri Light</vt:lpstr>
      <vt:lpstr>Cambria</vt:lpstr>
      <vt:lpstr>Courier New</vt:lpstr>
      <vt:lpstr>Helvetica Neue</vt:lpstr>
      <vt:lpstr>SimSun</vt:lpstr>
      <vt:lpstr>Tahoma</vt:lpstr>
      <vt:lpstr>Times</vt:lpstr>
      <vt:lpstr>Times New Roman</vt:lpstr>
      <vt:lpstr>Wingdings</vt:lpstr>
      <vt:lpstr>맑은 고딕</vt:lpstr>
      <vt:lpstr>현대하모니 M</vt:lpstr>
      <vt:lpstr>宋体</vt:lpstr>
      <vt:lpstr>等线</vt:lpstr>
      <vt:lpstr>等线 Light</vt:lpstr>
      <vt:lpstr>Arial</vt:lpstr>
      <vt:lpstr>Office Theme</vt:lpstr>
      <vt:lpstr>디자인 사용자 지정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wv4mprc76rhphkwry8fk</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Aaron Rindt</dc:creator>
  <cp:lastModifiedBy>Shu, Liuyi</cp:lastModifiedBy>
  <cp:revision>492</cp:revision>
  <cp:lastPrinted>2017-04-12T02:11:49Z</cp:lastPrinted>
  <dcterms:created xsi:type="dcterms:W3CDTF">2011-07-21T21:30:03Z</dcterms:created>
  <dcterms:modified xsi:type="dcterms:W3CDTF">2017-04-20T22:27:59Z</dcterms:modified>
</cp:coreProperties>
</file>